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  <p:sldMasterId id="2147483688" r:id="rId2"/>
  </p:sldMasterIdLst>
  <p:notesMasterIdLst>
    <p:notesMasterId r:id="rId21"/>
  </p:notesMasterIdLst>
  <p:handoutMasterIdLst>
    <p:handoutMasterId r:id="rId22"/>
  </p:handoutMasterIdLst>
  <p:sldIdLst>
    <p:sldId id="256" r:id="rId3"/>
    <p:sldId id="259" r:id="rId4"/>
    <p:sldId id="278" r:id="rId5"/>
    <p:sldId id="279" r:id="rId6"/>
    <p:sldId id="280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7" r:id="rId20"/>
  </p:sldIdLst>
  <p:sldSz cx="9144000" cy="6858000" type="screen4x3"/>
  <p:notesSz cx="6858000" cy="9144000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2865"/>
    <a:srgbClr val="DC0028"/>
    <a:srgbClr val="EE36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 autoAdjust="0"/>
    <p:restoredTop sz="94628" autoAdjust="0"/>
  </p:normalViewPr>
  <p:slideViewPr>
    <p:cSldViewPr>
      <p:cViewPr>
        <p:scale>
          <a:sx n="118" d="100"/>
          <a:sy n="118" d="100"/>
        </p:scale>
        <p:origin x="-336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8" d="100"/>
          <a:sy n="98" d="100"/>
        </p:scale>
        <p:origin x="-355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6044AF-48B3-4029-860B-B4A3C345B2F5}" type="datetimeFigureOut">
              <a:rPr lang="en-GB" smtClean="0"/>
              <a:t>19/06/2015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D817CD-1240-4471-883D-DC62839AE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9975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471DB8-B8CE-42FA-98DB-83511CF6E522}" type="datetimeFigureOut">
              <a:rPr lang="en-GB" smtClean="0"/>
              <a:t>19/06/2015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F965E4-A6F7-4FDD-9F75-269A0DC1E0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042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7"/>
          <p:cNvSpPr txBox="1">
            <a:spLocks noGrp="1" noChangeArrowheads="1"/>
          </p:cNvSpPr>
          <p:nvPr/>
        </p:nvSpPr>
        <p:spPr bwMode="auto">
          <a:xfrm>
            <a:off x="3886092" y="8686506"/>
            <a:ext cx="2971908" cy="457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75" tIns="45037" rIns="90075" bIns="45037" anchor="b"/>
          <a:lstStyle>
            <a:lvl1pPr defTabSz="9017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38188" indent="-284163" defTabSz="9017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35063" indent="-227013" defTabSz="9017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89088" indent="-227013" defTabSz="9017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43113" indent="-227013" defTabSz="9017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00313" indent="-227013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57513" indent="-227013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14713" indent="-227013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71913" indent="-227013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/>
            <a:fld id="{0C3EBBE3-9D8C-462F-A417-1EB61041C1B0}" type="slidenum">
              <a:rPr lang="en-GB" altLang="en-US" sz="1200">
                <a:latin typeface="Times" pitchFamily="18" charset="0"/>
              </a:rPr>
              <a:pPr algn="r"/>
              <a:t>2</a:t>
            </a:fld>
            <a:endParaRPr lang="en-GB" altLang="en-US" sz="1200">
              <a:latin typeface="Times" pitchFamily="18" charset="0"/>
            </a:endParaRPr>
          </a:p>
        </p:txBody>
      </p:sp>
      <p:sp>
        <p:nvSpPr>
          <p:cNvPr id="164867" name="Rectangle 2"/>
          <p:cNvSpPr>
            <a:spLocks noChangeArrowheads="1"/>
          </p:cNvSpPr>
          <p:nvPr/>
        </p:nvSpPr>
        <p:spPr bwMode="auto">
          <a:xfrm>
            <a:off x="3910321" y="1"/>
            <a:ext cx="2947680" cy="481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791" tIns="45395" rIns="90791" bIns="45395" anchor="ctr"/>
          <a:lstStyle>
            <a:lvl1pPr defTabSz="9080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38188" indent="-284163" defTabSz="9080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35063" indent="-227013" defTabSz="9080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89088" indent="-227013" defTabSz="9080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43113" indent="-227013" defTabSz="9080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00313" indent="-227013" defTabSz="908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57513" indent="-227013" defTabSz="908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14713" indent="-227013" defTabSz="908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71913" indent="-227013" defTabSz="908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/>
            <a:endParaRPr lang="tr-TR" altLang="en-US">
              <a:latin typeface="Times" pitchFamily="18" charset="0"/>
            </a:endParaRPr>
          </a:p>
        </p:txBody>
      </p:sp>
      <p:sp>
        <p:nvSpPr>
          <p:cNvPr id="164868" name="Rectangle 3"/>
          <p:cNvSpPr>
            <a:spLocks noChangeArrowheads="1"/>
          </p:cNvSpPr>
          <p:nvPr/>
        </p:nvSpPr>
        <p:spPr bwMode="auto">
          <a:xfrm>
            <a:off x="3910321" y="8679151"/>
            <a:ext cx="2947680" cy="482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defTabSz="9017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38188" indent="-284163" defTabSz="9017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35063" indent="-227013" defTabSz="9017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89088" indent="-227013" defTabSz="9017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43113" indent="-227013" defTabSz="9017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00313" indent="-227013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57513" indent="-227013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14713" indent="-227013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71913" indent="-227013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/>
            <a:r>
              <a:rPr lang="de-DE" altLang="en-US" sz="1200">
                <a:latin typeface="IB AG Light"/>
              </a:rPr>
              <a:t>5</a:t>
            </a:r>
          </a:p>
        </p:txBody>
      </p:sp>
      <p:sp>
        <p:nvSpPr>
          <p:cNvPr id="164869" name="Rectangle 4"/>
          <p:cNvSpPr>
            <a:spLocks noChangeArrowheads="1"/>
          </p:cNvSpPr>
          <p:nvPr/>
        </p:nvSpPr>
        <p:spPr bwMode="auto">
          <a:xfrm>
            <a:off x="0" y="8679151"/>
            <a:ext cx="2947681" cy="482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791" tIns="45395" rIns="90791" bIns="45395" anchor="ctr"/>
          <a:lstStyle>
            <a:lvl1pPr defTabSz="9080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38188" indent="-284163" defTabSz="9080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35063" indent="-227013" defTabSz="9080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89088" indent="-227013" defTabSz="9080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43113" indent="-227013" defTabSz="9080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00313" indent="-227013" defTabSz="908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57513" indent="-227013" defTabSz="908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14713" indent="-227013" defTabSz="908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71913" indent="-227013" defTabSz="908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/>
            <a:endParaRPr lang="tr-TR" altLang="en-US">
              <a:latin typeface="Times" pitchFamily="18" charset="0"/>
            </a:endParaRPr>
          </a:p>
        </p:txBody>
      </p:sp>
      <p:sp>
        <p:nvSpPr>
          <p:cNvPr id="164870" name="Rectangle 5"/>
          <p:cNvSpPr>
            <a:spLocks noChangeArrowheads="1"/>
          </p:cNvSpPr>
          <p:nvPr/>
        </p:nvSpPr>
        <p:spPr bwMode="auto">
          <a:xfrm>
            <a:off x="0" y="1"/>
            <a:ext cx="2947681" cy="481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791" tIns="45395" rIns="90791" bIns="45395" anchor="ctr"/>
          <a:lstStyle>
            <a:lvl1pPr defTabSz="9080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38188" indent="-284163" defTabSz="9080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35063" indent="-227013" defTabSz="9080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89088" indent="-227013" defTabSz="9080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43113" indent="-227013" defTabSz="9080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00313" indent="-227013" defTabSz="908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57513" indent="-227013" defTabSz="908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14713" indent="-227013" defTabSz="908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71913" indent="-227013" defTabSz="908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/>
            <a:endParaRPr lang="tr-TR" altLang="en-US">
              <a:latin typeface="Times" pitchFamily="18" charset="0"/>
            </a:endParaRPr>
          </a:p>
        </p:txBody>
      </p:sp>
      <p:sp>
        <p:nvSpPr>
          <p:cNvPr id="16487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692150"/>
            <a:ext cx="4552950" cy="3414713"/>
          </a:xfrm>
          <a:ln cap="flat"/>
        </p:spPr>
      </p:sp>
      <p:sp>
        <p:nvSpPr>
          <p:cNvPr id="16487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9340" y="4339575"/>
            <a:ext cx="5037706" cy="4124803"/>
          </a:xfrm>
        </p:spPr>
        <p:txBody>
          <a:bodyPr lIns="0" tIns="0" rIns="0" bIns="0"/>
          <a:lstStyle/>
          <a:p>
            <a:pPr defTabSz="914400"/>
            <a:r>
              <a:rPr lang="de-DE" altLang="en-US" sz="1400" smtClean="0">
                <a:latin typeface="Arial" pitchFamily="34" charset="0"/>
                <a:ea typeface="ＭＳ Ｐゴシック" pitchFamily="34" charset="-128"/>
              </a:rPr>
              <a:t>Ten years ago there were probably 20 leading credit insurance Groups</a:t>
            </a:r>
          </a:p>
          <a:p>
            <a:pPr defTabSz="914400"/>
            <a:endParaRPr lang="de-DE" altLang="en-US" sz="1400" smtClean="0">
              <a:latin typeface="Arial" pitchFamily="34" charset="0"/>
              <a:ea typeface="ＭＳ Ｐゴシック" pitchFamily="34" charset="-128"/>
            </a:endParaRPr>
          </a:p>
          <a:p>
            <a:pPr defTabSz="914400"/>
            <a:r>
              <a:rPr lang="de-DE" altLang="en-US" sz="1400" smtClean="0">
                <a:latin typeface="Arial" pitchFamily="34" charset="0"/>
                <a:ea typeface="ＭＳ Ｐゴシック" pitchFamily="34" charset="-128"/>
              </a:rPr>
              <a:t>Now three leading groups dominate 84% of the market</a:t>
            </a:r>
          </a:p>
          <a:p>
            <a:pPr defTabSz="914400"/>
            <a:r>
              <a:rPr lang="de-DE" altLang="en-US" sz="1400" smtClean="0">
                <a:latin typeface="Arial" pitchFamily="34" charset="0"/>
                <a:ea typeface="ＭＳ Ｐゴシック" pitchFamily="34" charset="-128"/>
              </a:rPr>
              <a:t>1991 marked the beginning of credit market consolidation with the privatisation of ECGD  - the buyer of ISG was NCM </a:t>
            </a:r>
          </a:p>
          <a:p>
            <a:pPr defTabSz="914400"/>
            <a:endParaRPr lang="de-DE" altLang="en-US" sz="1400" smtClean="0">
              <a:latin typeface="Arial" pitchFamily="34" charset="0"/>
              <a:ea typeface="ＭＳ Ｐゴシック" pitchFamily="34" charset="-128"/>
            </a:endParaRPr>
          </a:p>
          <a:p>
            <a:pPr defTabSz="914400"/>
            <a:r>
              <a:rPr lang="de-DE" altLang="en-US" sz="1400" smtClean="0">
                <a:latin typeface="Arial" pitchFamily="34" charset="0"/>
                <a:ea typeface="ＭＳ Ｐゴシック" pitchFamily="34" charset="-128"/>
              </a:rPr>
              <a:t>This started a long process of mergers and acquisitions, main acquisitions for Atradius are highlighted in the slide</a:t>
            </a:r>
          </a:p>
          <a:p>
            <a:pPr defTabSz="914400"/>
            <a:endParaRPr lang="de-DE" altLang="en-US" sz="1400" smtClean="0">
              <a:latin typeface="Arial" pitchFamily="34" charset="0"/>
              <a:ea typeface="ＭＳ Ｐゴシック" pitchFamily="34" charset="-128"/>
            </a:endParaRPr>
          </a:p>
          <a:p>
            <a:pPr defTabSz="914400"/>
            <a:r>
              <a:rPr lang="de-DE" altLang="en-US" sz="1400" smtClean="0">
                <a:latin typeface="Arial" pitchFamily="34" charset="0"/>
                <a:ea typeface="ＭＳ Ｐゴシック" pitchFamily="34" charset="-128"/>
              </a:rPr>
              <a:t>Why all these mergers &amp; acquisitions? </a:t>
            </a:r>
          </a:p>
          <a:p>
            <a:pPr defTabSz="914400"/>
            <a:r>
              <a:rPr lang="de-DE" altLang="en-US" sz="1400" smtClean="0">
                <a:latin typeface="Arial" pitchFamily="34" charset="0"/>
                <a:ea typeface="ＭＳ Ｐゴシック" pitchFamily="34" charset="-128"/>
              </a:rPr>
              <a:t>- globalisation is a trend which cannot be resisted by the credit risk sector &gt;&gt; our clients are growing in size, more and more trading internationally and many are establishing a global presence</a:t>
            </a:r>
          </a:p>
          <a:p>
            <a:pPr defTabSz="914400"/>
            <a:r>
              <a:rPr lang="de-DE" altLang="en-US" sz="1400" smtClean="0">
                <a:latin typeface="Arial" pitchFamily="34" charset="0"/>
                <a:ea typeface="ＭＳ Ｐゴシック" pitchFamily="34" charset="-128"/>
              </a:rPr>
              <a:t>- to keep up consolidation in brokerage and reinsurance </a:t>
            </a:r>
          </a:p>
          <a:p>
            <a:pPr defTabSz="914400"/>
            <a:r>
              <a:rPr lang="de-DE" altLang="en-US" sz="1400" smtClean="0">
                <a:latin typeface="Arial" pitchFamily="34" charset="0"/>
                <a:ea typeface="ＭＳ Ｐゴシック" pitchFamily="34" charset="-128"/>
              </a:rPr>
              <a:t>sector </a:t>
            </a:r>
          </a:p>
          <a:p>
            <a:pPr defTabSz="914400"/>
            <a:r>
              <a:rPr lang="de-DE" altLang="en-US" sz="1400" smtClean="0">
                <a:latin typeface="Arial" pitchFamily="34" charset="0"/>
                <a:ea typeface="ＭＳ Ｐゴシック" pitchFamily="34" charset="-128"/>
              </a:rPr>
              <a:t>- bigger geographical spread in risk </a:t>
            </a:r>
          </a:p>
          <a:p>
            <a:pPr defTabSz="914400"/>
            <a:r>
              <a:rPr lang="de-DE" altLang="en-US" sz="1400" smtClean="0">
                <a:latin typeface="Arial" pitchFamily="34" charset="0"/>
                <a:ea typeface="ＭＳ Ｐゴシック" pitchFamily="34" charset="-128"/>
              </a:rPr>
              <a:t>- stronger negotiating position for reinsurance premiums and higher retention.</a:t>
            </a:r>
          </a:p>
          <a:p>
            <a:pPr defTabSz="914400"/>
            <a:r>
              <a:rPr lang="de-DE" altLang="en-US" sz="1400" smtClean="0">
                <a:latin typeface="Arial" pitchFamily="34" charset="0"/>
                <a:ea typeface="ＭＳ Ｐゴシック" pitchFamily="34" charset="-128"/>
              </a:rPr>
              <a:t>- information technology and internet &gt;&gt; investments are huge and on-going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4588" y="685800"/>
            <a:ext cx="4570412" cy="3427413"/>
          </a:xfrm>
          <a:ln/>
        </p:spPr>
      </p:sp>
      <p:sp>
        <p:nvSpPr>
          <p:cNvPr id="185347" name="Rectangle 3"/>
          <p:cNvSpPr>
            <a:spLocks noGrp="1"/>
          </p:cNvSpPr>
          <p:nvPr>
            <p:ph type="body" idx="1"/>
          </p:nvPr>
        </p:nvSpPr>
        <p:spPr>
          <a:xfrm>
            <a:off x="914185" y="4342518"/>
            <a:ext cx="5029631" cy="4115977"/>
          </a:xfrm>
        </p:spPr>
        <p:txBody>
          <a:bodyPr/>
          <a:lstStyle/>
          <a:p>
            <a:endParaRPr lang="en-GB" alt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7"/>
          <p:cNvSpPr txBox="1">
            <a:spLocks noGrp="1" noChangeArrowheads="1"/>
          </p:cNvSpPr>
          <p:nvPr/>
        </p:nvSpPr>
        <p:spPr bwMode="auto">
          <a:xfrm>
            <a:off x="3886092" y="8686506"/>
            <a:ext cx="2971908" cy="457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75" tIns="45037" rIns="90075" bIns="45037" anchor="b"/>
          <a:lstStyle>
            <a:lvl1pPr defTabSz="9017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38188" indent="-284163" defTabSz="9017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35063" indent="-227013" defTabSz="9017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89088" indent="-227013" defTabSz="9017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43113" indent="-227013" defTabSz="9017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00313" indent="-227013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57513" indent="-227013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14713" indent="-227013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71913" indent="-227013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/>
            <a:fld id="{A99EBE93-675B-47D5-A06E-32FC3F705E15}" type="slidenum">
              <a:rPr lang="en-GB" altLang="en-US" sz="1200">
                <a:latin typeface="Times" pitchFamily="18" charset="0"/>
              </a:rPr>
              <a:pPr algn="r"/>
              <a:t>14</a:t>
            </a:fld>
            <a:endParaRPr lang="en-GB" altLang="en-US" sz="1200">
              <a:latin typeface="Times" pitchFamily="18" charset="0"/>
            </a:endParaRPr>
          </a:p>
        </p:txBody>
      </p:sp>
      <p:sp>
        <p:nvSpPr>
          <p:cNvPr id="187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01750" y="801688"/>
            <a:ext cx="4262438" cy="3197225"/>
          </a:xfrm>
          <a:ln cap="flat"/>
        </p:spPr>
      </p:sp>
      <p:sp>
        <p:nvSpPr>
          <p:cNvPr id="187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110" y="4566116"/>
            <a:ext cx="5706385" cy="3486371"/>
          </a:xfrm>
        </p:spPr>
        <p:txBody>
          <a:bodyPr lIns="89988" tIns="44204" rIns="89988" bIns="44204"/>
          <a:lstStyle/>
          <a:p>
            <a:pPr defTabSz="914400"/>
            <a:endParaRPr lang="en-GB" alt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4588" y="685800"/>
            <a:ext cx="4570412" cy="3427413"/>
          </a:xfrm>
          <a:ln/>
        </p:spPr>
      </p:sp>
      <p:sp>
        <p:nvSpPr>
          <p:cNvPr id="189443" name="Rectangle 3"/>
          <p:cNvSpPr>
            <a:spLocks noGrp="1"/>
          </p:cNvSpPr>
          <p:nvPr>
            <p:ph type="body" idx="1"/>
          </p:nvPr>
        </p:nvSpPr>
        <p:spPr>
          <a:xfrm>
            <a:off x="914185" y="4342518"/>
            <a:ext cx="5029631" cy="4115977"/>
          </a:xfrm>
        </p:spPr>
        <p:txBody>
          <a:bodyPr/>
          <a:lstStyle/>
          <a:p>
            <a:endParaRPr lang="en-GB" alt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4588" y="685800"/>
            <a:ext cx="4570412" cy="3427413"/>
          </a:xfrm>
          <a:ln/>
        </p:spPr>
      </p:sp>
      <p:sp>
        <p:nvSpPr>
          <p:cNvPr id="191491" name="Rectangle 3"/>
          <p:cNvSpPr>
            <a:spLocks noGrp="1"/>
          </p:cNvSpPr>
          <p:nvPr>
            <p:ph type="body" idx="1"/>
          </p:nvPr>
        </p:nvSpPr>
        <p:spPr>
          <a:xfrm>
            <a:off x="914185" y="4342518"/>
            <a:ext cx="5029631" cy="4115977"/>
          </a:xfrm>
        </p:spPr>
        <p:txBody>
          <a:bodyPr/>
          <a:lstStyle/>
          <a:p>
            <a:endParaRPr lang="en-GB" alt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7"/>
          <p:cNvSpPr txBox="1">
            <a:spLocks noGrp="1" noChangeArrowheads="1"/>
          </p:cNvSpPr>
          <p:nvPr/>
        </p:nvSpPr>
        <p:spPr bwMode="auto">
          <a:xfrm>
            <a:off x="3886092" y="8686506"/>
            <a:ext cx="2971908" cy="457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75" tIns="45037" rIns="90075" bIns="45037" anchor="b"/>
          <a:lstStyle>
            <a:lvl1pPr defTabSz="9017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38188" indent="-284163" defTabSz="9017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35063" indent="-227013" defTabSz="9017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89088" indent="-227013" defTabSz="9017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43113" indent="-227013" defTabSz="9017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00313" indent="-227013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57513" indent="-227013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14713" indent="-227013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71913" indent="-227013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/>
            <a:fld id="{BBB32DCA-EA5B-4118-A051-E5000BFC4DC5}" type="slidenum">
              <a:rPr lang="en-GB" altLang="en-US" sz="1200">
                <a:latin typeface="Times" pitchFamily="18" charset="0"/>
              </a:rPr>
              <a:pPr algn="r"/>
              <a:t>17</a:t>
            </a:fld>
            <a:endParaRPr lang="en-GB" altLang="en-US" sz="1200">
              <a:latin typeface="Times" pitchFamily="18" charset="0"/>
            </a:endParaRPr>
          </a:p>
        </p:txBody>
      </p:sp>
      <p:sp>
        <p:nvSpPr>
          <p:cNvPr id="193539" name="Rectangle 2"/>
          <p:cNvSpPr>
            <a:spLocks noChangeArrowheads="1"/>
          </p:cNvSpPr>
          <p:nvPr/>
        </p:nvSpPr>
        <p:spPr bwMode="auto">
          <a:xfrm>
            <a:off x="3910321" y="1"/>
            <a:ext cx="2947680" cy="481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791" tIns="45395" rIns="90791" bIns="45395" anchor="ctr"/>
          <a:lstStyle>
            <a:lvl1pPr defTabSz="9080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38188" indent="-284163" defTabSz="9080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35063" indent="-227013" defTabSz="9080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89088" indent="-227013" defTabSz="9080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43113" indent="-227013" defTabSz="9080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00313" indent="-227013" defTabSz="908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57513" indent="-227013" defTabSz="908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14713" indent="-227013" defTabSz="908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71913" indent="-227013" defTabSz="908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/>
            <a:endParaRPr lang="tr-TR" altLang="en-US">
              <a:latin typeface="Times" pitchFamily="18" charset="0"/>
            </a:endParaRPr>
          </a:p>
        </p:txBody>
      </p:sp>
      <p:sp>
        <p:nvSpPr>
          <p:cNvPr id="193540" name="Rectangle 3"/>
          <p:cNvSpPr>
            <a:spLocks noChangeArrowheads="1"/>
          </p:cNvSpPr>
          <p:nvPr/>
        </p:nvSpPr>
        <p:spPr bwMode="auto">
          <a:xfrm>
            <a:off x="3910321" y="8679151"/>
            <a:ext cx="2947680" cy="482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defTabSz="9017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38188" indent="-284163" defTabSz="9017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35063" indent="-227013" defTabSz="9017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89088" indent="-227013" defTabSz="9017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43113" indent="-227013" defTabSz="9017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00313" indent="-227013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57513" indent="-227013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14713" indent="-227013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71913" indent="-227013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/>
            <a:r>
              <a:rPr lang="de-DE" altLang="en-US" sz="1200">
                <a:latin typeface="IB AG Light"/>
              </a:rPr>
              <a:t>13</a:t>
            </a:r>
          </a:p>
        </p:txBody>
      </p:sp>
      <p:sp>
        <p:nvSpPr>
          <p:cNvPr id="193541" name="Rectangle 4"/>
          <p:cNvSpPr>
            <a:spLocks noChangeArrowheads="1"/>
          </p:cNvSpPr>
          <p:nvPr/>
        </p:nvSpPr>
        <p:spPr bwMode="auto">
          <a:xfrm>
            <a:off x="0" y="8679151"/>
            <a:ext cx="2947681" cy="482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791" tIns="45395" rIns="90791" bIns="45395" anchor="ctr"/>
          <a:lstStyle>
            <a:lvl1pPr defTabSz="9080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38188" indent="-284163" defTabSz="9080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35063" indent="-227013" defTabSz="9080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89088" indent="-227013" defTabSz="9080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43113" indent="-227013" defTabSz="9080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00313" indent="-227013" defTabSz="908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57513" indent="-227013" defTabSz="908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14713" indent="-227013" defTabSz="908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71913" indent="-227013" defTabSz="908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/>
            <a:endParaRPr lang="tr-TR" altLang="en-US">
              <a:latin typeface="Times" pitchFamily="18" charset="0"/>
            </a:endParaRPr>
          </a:p>
        </p:txBody>
      </p:sp>
      <p:sp>
        <p:nvSpPr>
          <p:cNvPr id="193542" name="Rectangle 5"/>
          <p:cNvSpPr>
            <a:spLocks noChangeArrowheads="1"/>
          </p:cNvSpPr>
          <p:nvPr/>
        </p:nvSpPr>
        <p:spPr bwMode="auto">
          <a:xfrm>
            <a:off x="0" y="1"/>
            <a:ext cx="2947681" cy="481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791" tIns="45395" rIns="90791" bIns="45395" anchor="ctr"/>
          <a:lstStyle>
            <a:lvl1pPr defTabSz="9080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38188" indent="-284163" defTabSz="9080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35063" indent="-227013" defTabSz="9080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89088" indent="-227013" defTabSz="9080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43113" indent="-227013" defTabSz="9080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00313" indent="-227013" defTabSz="908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57513" indent="-227013" defTabSz="908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14713" indent="-227013" defTabSz="908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71913" indent="-227013" defTabSz="9080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/>
            <a:endParaRPr lang="tr-TR" altLang="en-US">
              <a:latin typeface="Times" pitchFamily="18" charset="0"/>
            </a:endParaRPr>
          </a:p>
        </p:txBody>
      </p:sp>
      <p:sp>
        <p:nvSpPr>
          <p:cNvPr id="19354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692150"/>
            <a:ext cx="4552950" cy="3414713"/>
          </a:xfrm>
          <a:ln cap="flat"/>
        </p:spPr>
      </p:sp>
      <p:sp>
        <p:nvSpPr>
          <p:cNvPr id="19354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570" y="4343990"/>
            <a:ext cx="5031245" cy="4114505"/>
          </a:xfrm>
        </p:spPr>
        <p:txBody>
          <a:bodyPr lIns="128231" tIns="64116" rIns="128231" bIns="64116"/>
          <a:lstStyle/>
          <a:p>
            <a:pPr defTabSz="914400"/>
            <a:endParaRPr lang="en-GB" alt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F965E4-A6F7-4FDD-9F75-269A0DC1E0CB}" type="slidenum">
              <a:rPr lang="en-GB" smtClean="0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3504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5700" y="693738"/>
            <a:ext cx="4554538" cy="3414712"/>
          </a:xfrm>
          <a:ln/>
        </p:spPr>
      </p:sp>
      <p:sp>
        <p:nvSpPr>
          <p:cNvPr id="171011" name="Rectangle 3"/>
          <p:cNvSpPr>
            <a:spLocks noGrp="1"/>
          </p:cNvSpPr>
          <p:nvPr>
            <p:ph type="body" idx="1"/>
          </p:nvPr>
        </p:nvSpPr>
        <p:spPr>
          <a:xfrm>
            <a:off x="914185" y="4342518"/>
            <a:ext cx="5024786" cy="3851189"/>
          </a:xfrm>
        </p:spPr>
        <p:txBody>
          <a:bodyPr lIns="90839" tIns="45419" rIns="90839" bIns="45419"/>
          <a:lstStyle/>
          <a:p>
            <a:r>
              <a:rPr lang="de-DE" altLang="en-US" smtClean="0">
                <a:latin typeface="Arial" pitchFamily="34" charset="0"/>
                <a:ea typeface="ＭＳ Ｐゴシック" pitchFamily="34" charset="-128"/>
              </a:rPr>
              <a:t>Kann ich die roten Flächen aufblinken lassen???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3059" name="Rectangle 3"/>
          <p:cNvSpPr>
            <a:spLocks noGrp="1"/>
          </p:cNvSpPr>
          <p:nvPr>
            <p:ph type="body" idx="1"/>
          </p:nvPr>
        </p:nvSpPr>
        <p:spPr>
          <a:xfrm>
            <a:off x="914185" y="4342518"/>
            <a:ext cx="5029631" cy="4115977"/>
          </a:xfrm>
        </p:spPr>
        <p:txBody>
          <a:bodyPr/>
          <a:lstStyle/>
          <a:p>
            <a:r>
              <a:rPr lang="de-DE" altLang="en-US" sz="1800" b="1" smtClean="0">
                <a:solidFill>
                  <a:srgbClr val="FF0000"/>
                </a:solidFill>
                <a:latin typeface="Arial" pitchFamily="34" charset="0"/>
                <a:ea typeface="ＭＳ Ｐゴシック" pitchFamily="34" charset="-128"/>
              </a:rPr>
              <a:t>Animieren!/ Verbildlichen!!!!</a:t>
            </a:r>
            <a:endParaRPr lang="en-GB" altLang="en-US" sz="1800" b="1" smtClean="0">
              <a:solidFill>
                <a:srgbClr val="FF0000"/>
              </a:solidFill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7"/>
          <p:cNvSpPr txBox="1">
            <a:spLocks noGrp="1" noChangeArrowheads="1"/>
          </p:cNvSpPr>
          <p:nvPr/>
        </p:nvSpPr>
        <p:spPr bwMode="auto">
          <a:xfrm>
            <a:off x="3886092" y="8686506"/>
            <a:ext cx="2971908" cy="457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75" tIns="45037" rIns="90075" bIns="45037" anchor="b"/>
          <a:lstStyle>
            <a:lvl1pPr defTabSz="9017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38188" indent="-284163" defTabSz="9017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35063" indent="-227013" defTabSz="9017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89088" indent="-227013" defTabSz="9017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43113" indent="-227013" defTabSz="9017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00313" indent="-227013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57513" indent="-227013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14713" indent="-227013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71913" indent="-227013" defTabSz="9017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/>
            <a:fld id="{990CC8D3-F3C1-444A-B4FF-63D30F72DD4D}" type="slidenum">
              <a:rPr lang="en-GB" altLang="en-US" sz="1200">
                <a:latin typeface="Times" pitchFamily="18" charset="0"/>
              </a:rPr>
              <a:pPr algn="r"/>
              <a:t>8</a:t>
            </a:fld>
            <a:endParaRPr lang="en-GB" altLang="en-US" sz="1200">
              <a:latin typeface="Times" pitchFamily="18" charset="0"/>
            </a:endParaRPr>
          </a:p>
        </p:txBody>
      </p:sp>
      <p:sp>
        <p:nvSpPr>
          <p:cNvPr id="175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3587" cy="3430588"/>
          </a:xfrm>
          <a:ln/>
        </p:spPr>
      </p:sp>
      <p:sp>
        <p:nvSpPr>
          <p:cNvPr id="175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185" y="4343990"/>
            <a:ext cx="5029631" cy="4114505"/>
          </a:xfrm>
        </p:spPr>
        <p:txBody>
          <a:bodyPr lIns="90075" tIns="45037" rIns="90075" bIns="45037"/>
          <a:lstStyle/>
          <a:p>
            <a:pPr defTabSz="914400"/>
            <a:endParaRPr lang="en-GB" alt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4588" y="685800"/>
            <a:ext cx="4570412" cy="3427413"/>
          </a:xfrm>
          <a:ln/>
        </p:spPr>
      </p:sp>
      <p:sp>
        <p:nvSpPr>
          <p:cNvPr id="177155" name="Rectangle 3"/>
          <p:cNvSpPr>
            <a:spLocks noGrp="1"/>
          </p:cNvSpPr>
          <p:nvPr>
            <p:ph type="body" idx="1"/>
          </p:nvPr>
        </p:nvSpPr>
        <p:spPr>
          <a:xfrm>
            <a:off x="914185" y="4342518"/>
            <a:ext cx="5029631" cy="4115977"/>
          </a:xfrm>
        </p:spPr>
        <p:txBody>
          <a:bodyPr/>
          <a:lstStyle/>
          <a:p>
            <a:endParaRPr lang="en-GB" alt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4588" y="685800"/>
            <a:ext cx="4570412" cy="3427413"/>
          </a:xfrm>
          <a:ln/>
        </p:spPr>
      </p:sp>
      <p:sp>
        <p:nvSpPr>
          <p:cNvPr id="179203" name="Rectangle 3"/>
          <p:cNvSpPr>
            <a:spLocks noGrp="1"/>
          </p:cNvSpPr>
          <p:nvPr>
            <p:ph type="body" idx="1"/>
          </p:nvPr>
        </p:nvSpPr>
        <p:spPr>
          <a:xfrm>
            <a:off x="914185" y="4342518"/>
            <a:ext cx="5029631" cy="4115977"/>
          </a:xfrm>
        </p:spPr>
        <p:txBody>
          <a:bodyPr/>
          <a:lstStyle/>
          <a:p>
            <a:endParaRPr lang="en-GB" alt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4588" y="685800"/>
            <a:ext cx="4570412" cy="3427413"/>
          </a:xfrm>
          <a:ln/>
        </p:spPr>
      </p:sp>
      <p:sp>
        <p:nvSpPr>
          <p:cNvPr id="181251" name="Rectangle 3"/>
          <p:cNvSpPr>
            <a:spLocks noGrp="1"/>
          </p:cNvSpPr>
          <p:nvPr>
            <p:ph type="body" idx="1"/>
          </p:nvPr>
        </p:nvSpPr>
        <p:spPr>
          <a:xfrm>
            <a:off x="914185" y="4342518"/>
            <a:ext cx="5029631" cy="4115977"/>
          </a:xfrm>
        </p:spPr>
        <p:txBody>
          <a:bodyPr/>
          <a:lstStyle/>
          <a:p>
            <a:endParaRPr lang="en-GB" alt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4588" y="685800"/>
            <a:ext cx="4570412" cy="3427413"/>
          </a:xfrm>
          <a:ln/>
        </p:spPr>
      </p:sp>
      <p:sp>
        <p:nvSpPr>
          <p:cNvPr id="183299" name="Rectangle 3"/>
          <p:cNvSpPr>
            <a:spLocks noGrp="1"/>
          </p:cNvSpPr>
          <p:nvPr>
            <p:ph type="body" idx="1"/>
          </p:nvPr>
        </p:nvSpPr>
        <p:spPr>
          <a:xfrm>
            <a:off x="914185" y="4342518"/>
            <a:ext cx="5029631" cy="4115977"/>
          </a:xfrm>
        </p:spPr>
        <p:txBody>
          <a:bodyPr/>
          <a:lstStyle/>
          <a:p>
            <a:endParaRPr lang="en-GB" alt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0"/>
          <p:cNvSpPr/>
          <p:nvPr userDrawn="1"/>
        </p:nvSpPr>
        <p:spPr bwMode="auto">
          <a:xfrm>
            <a:off x="0" y="4102954"/>
            <a:ext cx="9144000" cy="2762666"/>
          </a:xfrm>
          <a:prstGeom prst="rect">
            <a:avLst/>
          </a:prstGeom>
          <a:solidFill>
            <a:srgbClr val="DC002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/>
            <a:endParaRPr lang="en-GB" sz="2400">
              <a:latin typeface="Times" pitchFamily="18" charset="0"/>
            </a:endParaRPr>
          </a:p>
        </p:txBody>
      </p:sp>
      <p:pic>
        <p:nvPicPr>
          <p:cNvPr id="8" name="Picture 2" descr="C:\Users\nlvgil1\AppData\Local\Microsoft\Windows\Temporary Internet Files\Content.Outlook\TH95SUOD\dynamic line GCO (2).PNG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86954"/>
            <a:ext cx="914400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63231"/>
            <a:ext cx="7772400" cy="893961"/>
          </a:xfrm>
        </p:spPr>
        <p:txBody>
          <a:bodyPr anchor="b">
            <a:no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229200"/>
            <a:ext cx="7774632" cy="648072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975428" y="5949280"/>
            <a:ext cx="5324764" cy="720081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00" baseline="0">
                <a:solidFill>
                  <a:schemeClr val="bg1"/>
                </a:solidFill>
              </a:defRPr>
            </a:lvl1pPr>
            <a:lvl2pPr marL="180000" indent="0">
              <a:buNone/>
              <a:defRPr sz="900">
                <a:solidFill>
                  <a:schemeClr val="bg1"/>
                </a:solidFill>
              </a:defRPr>
            </a:lvl2pPr>
            <a:lvl3pPr marL="360000" indent="0">
              <a:buNone/>
              <a:defRPr sz="900">
                <a:solidFill>
                  <a:schemeClr val="bg1"/>
                </a:solidFill>
              </a:defRPr>
            </a:lvl3pPr>
            <a:lvl4pPr marL="540000" indent="0">
              <a:buNone/>
              <a:defRPr sz="900">
                <a:solidFill>
                  <a:schemeClr val="bg1"/>
                </a:solidFill>
              </a:defRPr>
            </a:lvl4pPr>
            <a:lvl5pPr marL="720113" indent="0">
              <a:buNone/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Event and date</a:t>
            </a:r>
          </a:p>
          <a:p>
            <a:pPr lvl="0"/>
            <a:r>
              <a:rPr lang="en-US" dirty="0" smtClean="0"/>
              <a:t>Department / Unit</a:t>
            </a:r>
          </a:p>
          <a:p>
            <a:pPr lvl="0"/>
            <a:r>
              <a:rPr lang="en-US" dirty="0" smtClean="0"/>
              <a:t>Name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>
          <a:xfrm>
            <a:off x="685800" y="6696000"/>
            <a:ext cx="2133600" cy="162000"/>
          </a:xfrm>
        </p:spPr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2819400" y="6694392"/>
            <a:ext cx="5172368" cy="163607"/>
          </a:xfrm>
        </p:spPr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algn="r"/>
            <a:r>
              <a:rPr lang="en-US" dirty="0" smtClean="0"/>
              <a:t>Document Title - Name - Function - Business Unit  DD/MM/YYYY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128866" y="6694393"/>
            <a:ext cx="324000" cy="144000"/>
          </a:xfrm>
        </p:spPr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fld id="{9AEFD468-13DB-4482-BA06-D549E20FEF9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sVisualHorizontalTop"/>
          <p:cNvSpPr/>
          <p:nvPr userDrawn="1"/>
        </p:nvSpPr>
        <p:spPr>
          <a:xfrm>
            <a:off x="0" y="1080000"/>
            <a:ext cx="9144000" cy="2811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5" name="sLogoAtradius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00" y="252000"/>
            <a:ext cx="1512000" cy="405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0541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tradius 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0"/>
          <p:cNvSpPr/>
          <p:nvPr userDrawn="1"/>
        </p:nvSpPr>
        <p:spPr bwMode="auto">
          <a:xfrm>
            <a:off x="0" y="4307840"/>
            <a:ext cx="9144000" cy="2565400"/>
          </a:xfrm>
          <a:prstGeom prst="rect">
            <a:avLst/>
          </a:prstGeom>
          <a:solidFill>
            <a:srgbClr val="DC002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/>
            <a:endParaRPr lang="en-GB" sz="2400">
              <a:latin typeface="Times" pitchFamily="18" charset="0"/>
            </a:endParaRPr>
          </a:p>
        </p:txBody>
      </p:sp>
      <p:pic>
        <p:nvPicPr>
          <p:cNvPr id="16" name="Picture 2" descr="C:\Users\nlvgil1\AppData\Local\Microsoft\Windows\Temporary Internet Files\Content.Outlook\TH95SUOD\dynamic line GCO (2).PNG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92336"/>
            <a:ext cx="914400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687600" y="5229200"/>
            <a:ext cx="7772832" cy="888504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7600" y="4262400"/>
            <a:ext cx="7772400" cy="892800"/>
          </a:xfrm>
        </p:spPr>
        <p:txBody>
          <a:bodyPr anchor="b">
            <a:no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pic>
        <p:nvPicPr>
          <p:cNvPr id="2" name="sLogoAtradius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00" y="331200"/>
            <a:ext cx="1656000" cy="444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3913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Atradius Türkiye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33160AA-A2EC-4DC8-ABBA-60C780C46439}" type="slidenum">
              <a:rPr lang="de-DE" altLang="en-US"/>
              <a:pPr/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4656457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Atradius Türkiye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E1C82F6-0CFD-40ED-BF96-F606E3A74F35}" type="slidenum">
              <a:rPr lang="de-DE" altLang="en-US"/>
              <a:pPr/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4263206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0"/>
          <p:cNvSpPr/>
          <p:nvPr userDrawn="1"/>
        </p:nvSpPr>
        <p:spPr bwMode="auto">
          <a:xfrm>
            <a:off x="0" y="4102954"/>
            <a:ext cx="9144000" cy="2762666"/>
          </a:xfrm>
          <a:prstGeom prst="rect">
            <a:avLst/>
          </a:prstGeom>
          <a:solidFill>
            <a:srgbClr val="DC002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/>
            <a:endParaRPr lang="en-GB" sz="2400">
              <a:solidFill>
                <a:srgbClr val="000000"/>
              </a:solidFill>
              <a:latin typeface="Times" pitchFamily="18" charset="0"/>
            </a:endParaRPr>
          </a:p>
        </p:txBody>
      </p:sp>
      <p:pic>
        <p:nvPicPr>
          <p:cNvPr id="8" name="Picture 2" descr="C:\Users\nlvgil1\AppData\Local\Microsoft\Windows\Temporary Internet Files\Content.Outlook\TH95SUOD\dynamic line GCO (2).PNG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86954"/>
            <a:ext cx="914400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63231"/>
            <a:ext cx="7772400" cy="893961"/>
          </a:xfrm>
        </p:spPr>
        <p:txBody>
          <a:bodyPr anchor="b">
            <a:no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229200"/>
            <a:ext cx="7774632" cy="648072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975428" y="5949280"/>
            <a:ext cx="5324764" cy="720081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00" baseline="0">
                <a:solidFill>
                  <a:schemeClr val="bg1"/>
                </a:solidFill>
              </a:defRPr>
            </a:lvl1pPr>
            <a:lvl2pPr marL="180000" indent="0">
              <a:buNone/>
              <a:defRPr sz="900">
                <a:solidFill>
                  <a:schemeClr val="bg1"/>
                </a:solidFill>
              </a:defRPr>
            </a:lvl2pPr>
            <a:lvl3pPr marL="360000" indent="0">
              <a:buNone/>
              <a:defRPr sz="900">
                <a:solidFill>
                  <a:schemeClr val="bg1"/>
                </a:solidFill>
              </a:defRPr>
            </a:lvl3pPr>
            <a:lvl4pPr marL="540000" indent="0">
              <a:buNone/>
              <a:defRPr sz="900">
                <a:solidFill>
                  <a:schemeClr val="bg1"/>
                </a:solidFill>
              </a:defRPr>
            </a:lvl4pPr>
            <a:lvl5pPr marL="720113" indent="0">
              <a:buNone/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Event and date</a:t>
            </a:r>
          </a:p>
          <a:p>
            <a:pPr lvl="0"/>
            <a:r>
              <a:rPr lang="en-US" dirty="0" smtClean="0"/>
              <a:t>Department / Unit</a:t>
            </a:r>
          </a:p>
          <a:p>
            <a:pPr lvl="0"/>
            <a:r>
              <a:rPr lang="en-US" dirty="0" smtClean="0"/>
              <a:t>Name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>
          <a:xfrm>
            <a:off x="685800" y="6696000"/>
            <a:ext cx="2133600" cy="162000"/>
          </a:xfrm>
        </p:spPr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2819400" y="6694392"/>
            <a:ext cx="5172368" cy="163607"/>
          </a:xfrm>
        </p:spPr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algn="r"/>
            <a:r>
              <a:rPr lang="en-US" dirty="0" smtClean="0">
                <a:solidFill>
                  <a:srgbClr val="FFFFFF"/>
                </a:solidFill>
              </a:rPr>
              <a:t>Document Title - Name - Function - Business Unit  DD/MM/YYYY</a:t>
            </a: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128866" y="6694393"/>
            <a:ext cx="324000" cy="144000"/>
          </a:xfrm>
        </p:spPr>
        <p:txBody>
          <a:bodyPr/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fld id="{9AEFD468-13DB-4482-BA06-D549E20FEF9C}" type="slidenum">
              <a:rPr lang="en-GB" smtClean="0">
                <a:solidFill>
                  <a:srgbClr val="FFFFFF"/>
                </a:solidFill>
              </a:rPr>
              <a:pPr/>
              <a:t>‹#›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sVisualHorizontalTop"/>
          <p:cNvSpPr/>
          <p:nvPr userDrawn="1"/>
        </p:nvSpPr>
        <p:spPr>
          <a:xfrm>
            <a:off x="0" y="1080000"/>
            <a:ext cx="9144000" cy="2811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rgbClr val="FFFFFF"/>
              </a:solidFill>
            </a:endParaRPr>
          </a:p>
        </p:txBody>
      </p:sp>
      <p:pic>
        <p:nvPicPr>
          <p:cNvPr id="15" name="sLogoAtradius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00" y="252000"/>
            <a:ext cx="1512000" cy="405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3504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0"/>
          <p:cNvSpPr/>
          <p:nvPr userDrawn="1"/>
        </p:nvSpPr>
        <p:spPr bwMode="auto">
          <a:xfrm>
            <a:off x="0" y="1080000"/>
            <a:ext cx="5835600" cy="5778000"/>
          </a:xfrm>
          <a:prstGeom prst="rect">
            <a:avLst/>
          </a:prstGeom>
          <a:solidFill>
            <a:srgbClr val="DC002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/>
            <a:endParaRPr lang="en-GB" sz="2400">
              <a:solidFill>
                <a:srgbClr val="000000"/>
              </a:solidFill>
              <a:latin typeface="Times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46400"/>
            <a:ext cx="4822304" cy="893961"/>
          </a:xfrm>
        </p:spPr>
        <p:txBody>
          <a:bodyPr anchor="b">
            <a:no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214800"/>
            <a:ext cx="4822304" cy="648072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975428" y="5950800"/>
            <a:ext cx="4536000" cy="720081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00" baseline="0">
                <a:solidFill>
                  <a:schemeClr val="bg1"/>
                </a:solidFill>
              </a:defRPr>
            </a:lvl1pPr>
            <a:lvl2pPr marL="180000" indent="0">
              <a:buNone/>
              <a:defRPr sz="900">
                <a:solidFill>
                  <a:schemeClr val="bg1"/>
                </a:solidFill>
              </a:defRPr>
            </a:lvl2pPr>
            <a:lvl3pPr marL="360000" indent="0">
              <a:buNone/>
              <a:defRPr sz="900">
                <a:solidFill>
                  <a:schemeClr val="bg1"/>
                </a:solidFill>
              </a:defRPr>
            </a:lvl3pPr>
            <a:lvl4pPr marL="540000" indent="0">
              <a:buNone/>
              <a:defRPr sz="900">
                <a:solidFill>
                  <a:schemeClr val="bg1"/>
                </a:solidFill>
              </a:defRPr>
            </a:lvl4pPr>
            <a:lvl5pPr marL="720113" indent="0">
              <a:buNone/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Event and date</a:t>
            </a:r>
          </a:p>
          <a:p>
            <a:pPr lvl="0"/>
            <a:r>
              <a:rPr lang="en-US" dirty="0" smtClean="0"/>
              <a:t>Department / Unit</a:t>
            </a:r>
          </a:p>
          <a:p>
            <a:pPr lvl="0"/>
            <a:r>
              <a:rPr lang="en-US" dirty="0" smtClean="0"/>
              <a:t>Name</a:t>
            </a:r>
          </a:p>
        </p:txBody>
      </p:sp>
      <p:sp>
        <p:nvSpPr>
          <p:cNvPr id="13" name="sVisualVerticalRight"/>
          <p:cNvSpPr/>
          <p:nvPr userDrawn="1"/>
        </p:nvSpPr>
        <p:spPr>
          <a:xfrm>
            <a:off x="5831528" y="-1"/>
            <a:ext cx="3312472" cy="664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rgbClr val="FFFFFF"/>
              </a:solidFill>
            </a:endParaRPr>
          </a:p>
        </p:txBody>
      </p:sp>
      <p:pic>
        <p:nvPicPr>
          <p:cNvPr id="20" name="sLogoAtradiu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00" y="252000"/>
            <a:ext cx="1512000" cy="405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927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1520" y="972000"/>
            <a:ext cx="8567738" cy="5220000"/>
          </a:xfrm>
        </p:spPr>
        <p:txBody>
          <a:bodyPr/>
          <a:lstStyle>
            <a:lvl1pPr>
              <a:lnSpc>
                <a:spcPct val="150000"/>
              </a:lnSpc>
              <a:buClr>
                <a:schemeClr val="accent1"/>
              </a:buClr>
              <a:defRPr sz="1600"/>
            </a:lvl1pPr>
            <a:lvl2pPr>
              <a:lnSpc>
                <a:spcPct val="150000"/>
              </a:lnSpc>
              <a:buClr>
                <a:schemeClr val="accent3"/>
              </a:buClr>
              <a:defRPr sz="1600"/>
            </a:lvl2pPr>
            <a:lvl3pPr>
              <a:lnSpc>
                <a:spcPct val="150000"/>
              </a:lnSpc>
              <a:buClr>
                <a:schemeClr val="accent3"/>
              </a:buClr>
              <a:defRPr sz="1600"/>
            </a:lvl3pPr>
            <a:lvl4pPr>
              <a:lnSpc>
                <a:spcPct val="150000"/>
              </a:lnSpc>
              <a:buClr>
                <a:schemeClr val="accent3"/>
              </a:buClr>
              <a:defRPr sz="1600"/>
            </a:lvl4pPr>
            <a:lvl5pPr>
              <a:lnSpc>
                <a:spcPct val="150000"/>
              </a:lnSpc>
              <a:buClr>
                <a:schemeClr val="accent3"/>
              </a:buCl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GB" dirty="0">
              <a:solidFill>
                <a:srgbClr val="666666"/>
              </a:solidFill>
            </a:endParaRP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/>
            <a:r>
              <a:rPr lang="en-US" smtClean="0">
                <a:solidFill>
                  <a:srgbClr val="666666"/>
                </a:solidFill>
              </a:rPr>
              <a:t>Document Title - Name - Function - Business Unit  DD/MM/YYYY</a:t>
            </a:r>
            <a:endParaRPr lang="en-GB" dirty="0">
              <a:solidFill>
                <a:srgbClr val="666666"/>
              </a:solidFill>
            </a:endParaRP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AEFD468-13DB-4482-BA06-D549E20FEF9C}" type="slidenum">
              <a:rPr lang="en-GB" smtClean="0">
                <a:solidFill>
                  <a:srgbClr val="666666"/>
                </a:solidFill>
              </a:rPr>
              <a:pPr/>
              <a:t>‹#›</a:t>
            </a:fld>
            <a:endParaRPr lang="en-GB" dirty="0">
              <a:solidFill>
                <a:srgbClr val="66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500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imag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ualVerticalRight"/>
          <p:cNvSpPr/>
          <p:nvPr userDrawn="1"/>
        </p:nvSpPr>
        <p:spPr>
          <a:xfrm>
            <a:off x="5831528" y="-1"/>
            <a:ext cx="3312472" cy="664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rgbClr val="FFFFFF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5472608" cy="490066"/>
          </a:xfrm>
        </p:spPr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1520" y="972000"/>
            <a:ext cx="5471833" cy="5220000"/>
          </a:xfrm>
        </p:spPr>
        <p:txBody>
          <a:bodyPr/>
          <a:lstStyle>
            <a:lvl1pPr>
              <a:lnSpc>
                <a:spcPct val="150000"/>
              </a:lnSpc>
              <a:defRPr sz="1600"/>
            </a:lvl1pPr>
            <a:lvl2pPr>
              <a:lnSpc>
                <a:spcPct val="150000"/>
              </a:lnSpc>
              <a:defRPr sz="1600"/>
            </a:lvl2pPr>
            <a:lvl3pPr>
              <a:lnSpc>
                <a:spcPct val="150000"/>
              </a:lnSpc>
              <a:defRPr sz="1600"/>
            </a:lvl3pPr>
            <a:lvl4pPr>
              <a:lnSpc>
                <a:spcPct val="150000"/>
              </a:lnSpc>
              <a:defRPr sz="1600"/>
            </a:lvl4pPr>
            <a:lvl5pPr>
              <a:lnSpc>
                <a:spcPct val="150000"/>
              </a:lnSpc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>
          <a:xfrm>
            <a:off x="1475656" y="6278400"/>
            <a:ext cx="4244744" cy="144000"/>
          </a:xfrm>
        </p:spPr>
        <p:txBody>
          <a:bodyPr/>
          <a:lstStyle/>
          <a:p>
            <a:endParaRPr lang="en-GB" dirty="0">
              <a:solidFill>
                <a:srgbClr val="666666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5"/>
          </p:nvPr>
        </p:nvSpPr>
        <p:spPr>
          <a:xfrm>
            <a:off x="1475656" y="6458400"/>
            <a:ext cx="3830744" cy="144000"/>
          </a:xfrm>
        </p:spPr>
        <p:txBody>
          <a:bodyPr/>
          <a:lstStyle/>
          <a:p>
            <a:pPr algn="r"/>
            <a:r>
              <a:rPr lang="en-US" dirty="0" smtClean="0">
                <a:solidFill>
                  <a:srgbClr val="666666"/>
                </a:solidFill>
              </a:rPr>
              <a:t>Document Title - Name - Function - Business Unit  DD/MM/YYYY</a:t>
            </a:r>
            <a:endParaRPr lang="en-GB" dirty="0">
              <a:solidFill>
                <a:srgbClr val="666666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6"/>
          </p:nvPr>
        </p:nvSpPr>
        <p:spPr>
          <a:xfrm>
            <a:off x="5400000" y="6458400"/>
            <a:ext cx="324000" cy="144000"/>
          </a:xfrm>
        </p:spPr>
        <p:txBody>
          <a:bodyPr/>
          <a:lstStyle/>
          <a:p>
            <a:fld id="{9AEFD468-13DB-4482-BA06-D549E20FEF9C}" type="slidenum">
              <a:rPr lang="en-GB" smtClean="0">
                <a:solidFill>
                  <a:srgbClr val="666666"/>
                </a:solidFill>
              </a:rPr>
              <a:pPr/>
              <a:t>‹#›</a:t>
            </a:fld>
            <a:endParaRPr lang="en-GB" dirty="0">
              <a:solidFill>
                <a:srgbClr val="66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489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imag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VisualHorizontalTop"/>
          <p:cNvSpPr/>
          <p:nvPr userDrawn="1"/>
        </p:nvSpPr>
        <p:spPr>
          <a:xfrm>
            <a:off x="0" y="0"/>
            <a:ext cx="9144000" cy="2811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rgbClr val="FFFFFF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51520" y="2866926"/>
            <a:ext cx="8568952" cy="490066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252000" y="3564000"/>
            <a:ext cx="8567738" cy="2628000"/>
          </a:xfrm>
        </p:spPr>
        <p:txBody>
          <a:bodyPr/>
          <a:lstStyle>
            <a:lvl1pPr>
              <a:lnSpc>
                <a:spcPct val="150000"/>
              </a:lnSpc>
              <a:defRPr sz="1600"/>
            </a:lvl1pPr>
            <a:lvl2pPr>
              <a:lnSpc>
                <a:spcPct val="150000"/>
              </a:lnSpc>
              <a:defRPr sz="1600"/>
            </a:lvl2pPr>
            <a:lvl3pPr>
              <a:lnSpc>
                <a:spcPct val="150000"/>
              </a:lnSpc>
              <a:defRPr sz="1600"/>
            </a:lvl3pPr>
            <a:lvl4pPr>
              <a:lnSpc>
                <a:spcPct val="150000"/>
              </a:lnSpc>
              <a:defRPr sz="1600"/>
            </a:lvl4pPr>
            <a:lvl5pPr>
              <a:lnSpc>
                <a:spcPct val="150000"/>
              </a:lnSpc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AutoShape 2" descr="http://atradiusidentity.net/downloads/daten/logos/no_tagline/ATR_nt_3C.jpg"/>
          <p:cNvSpPr>
            <a:spLocks noChangeAspect="1" noChangeArrowheads="1"/>
          </p:cNvSpPr>
          <p:nvPr userDrawn="1"/>
        </p:nvSpPr>
        <p:spPr bwMode="auto">
          <a:xfrm>
            <a:off x="63500" y="-136525"/>
            <a:ext cx="69342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21436" y="6458464"/>
            <a:ext cx="32400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3"/>
                </a:solidFill>
              </a:defRPr>
            </a:lvl1pPr>
          </a:lstStyle>
          <a:p>
            <a:fld id="{9AEFD468-13DB-4482-BA06-D549E20FEF9C}" type="slidenum">
              <a:rPr lang="en-GB" smtClean="0">
                <a:solidFill>
                  <a:srgbClr val="666666"/>
                </a:solidFill>
              </a:rPr>
              <a:pPr/>
              <a:t>‹#›</a:t>
            </a:fld>
            <a:endParaRPr lang="en-GB" dirty="0">
              <a:solidFill>
                <a:srgbClr val="666666"/>
              </a:solidFill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73320" y="6458463"/>
            <a:ext cx="7258016" cy="144001"/>
          </a:xfrm>
        </p:spPr>
        <p:txBody>
          <a:bodyPr lIns="0" tIns="0" rIns="0" bIns="0"/>
          <a:lstStyle>
            <a:lvl1pPr algn="r">
              <a:defRPr sz="80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>
                <a:solidFill>
                  <a:srgbClr val="666666"/>
                </a:solidFill>
              </a:rPr>
              <a:t>Document Title - Name - Function - Business Unit  DD/MM/YYYY</a:t>
            </a:r>
            <a:endParaRPr lang="en-GB" dirty="0">
              <a:solidFill>
                <a:srgbClr val="666666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GB" dirty="0">
              <a:solidFill>
                <a:srgbClr val="66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558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bottom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490066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1520" y="972000"/>
            <a:ext cx="8567738" cy="3181453"/>
          </a:xfrm>
        </p:spPr>
        <p:txBody>
          <a:bodyPr/>
          <a:lstStyle>
            <a:lvl1pPr>
              <a:lnSpc>
                <a:spcPct val="150000"/>
              </a:lnSpc>
              <a:buClr>
                <a:schemeClr val="accent1"/>
              </a:buClr>
              <a:defRPr sz="1600"/>
            </a:lvl1pPr>
            <a:lvl2pPr>
              <a:lnSpc>
                <a:spcPct val="150000"/>
              </a:lnSpc>
              <a:buClr>
                <a:schemeClr val="accent3"/>
              </a:buClr>
              <a:defRPr sz="1600"/>
            </a:lvl2pPr>
            <a:lvl3pPr>
              <a:lnSpc>
                <a:spcPct val="150000"/>
              </a:lnSpc>
              <a:buClr>
                <a:schemeClr val="accent3"/>
              </a:buClr>
              <a:defRPr sz="1600"/>
            </a:lvl3pPr>
            <a:lvl4pPr>
              <a:lnSpc>
                <a:spcPct val="150000"/>
              </a:lnSpc>
              <a:buClr>
                <a:schemeClr val="accent3"/>
              </a:buClr>
              <a:defRPr sz="1600"/>
            </a:lvl4pPr>
            <a:lvl5pPr>
              <a:lnSpc>
                <a:spcPct val="150000"/>
              </a:lnSpc>
              <a:buClr>
                <a:schemeClr val="accent3"/>
              </a:buCl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" name="sVisualBottomRight"/>
          <p:cNvSpPr/>
          <p:nvPr userDrawn="1"/>
        </p:nvSpPr>
        <p:spPr>
          <a:xfrm>
            <a:off x="5315750" y="4202164"/>
            <a:ext cx="3528000" cy="2016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rgbClr val="FFFFFF"/>
              </a:solidFill>
            </a:endParaRP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251520" y="4161617"/>
            <a:ext cx="4968552" cy="2056547"/>
          </a:xfrm>
        </p:spPr>
        <p:txBody>
          <a:bodyPr/>
          <a:lstStyle>
            <a:lvl1pPr>
              <a:lnSpc>
                <a:spcPct val="150000"/>
              </a:lnSpc>
              <a:buClr>
                <a:schemeClr val="accent1"/>
              </a:buClr>
              <a:defRPr sz="1600"/>
            </a:lvl1pPr>
            <a:lvl2pPr>
              <a:lnSpc>
                <a:spcPct val="150000"/>
              </a:lnSpc>
              <a:buClr>
                <a:schemeClr val="accent3"/>
              </a:buClr>
              <a:defRPr sz="1600"/>
            </a:lvl2pPr>
            <a:lvl3pPr>
              <a:lnSpc>
                <a:spcPct val="150000"/>
              </a:lnSpc>
              <a:buClr>
                <a:schemeClr val="accent3"/>
              </a:buClr>
              <a:defRPr sz="1600"/>
            </a:lvl3pPr>
            <a:lvl4pPr>
              <a:lnSpc>
                <a:spcPct val="150000"/>
              </a:lnSpc>
              <a:buClr>
                <a:schemeClr val="accent3"/>
              </a:buClr>
              <a:defRPr sz="1600"/>
            </a:lvl4pPr>
            <a:lvl5pPr>
              <a:lnSpc>
                <a:spcPct val="150000"/>
              </a:lnSpc>
              <a:buClr>
                <a:schemeClr val="accent3"/>
              </a:buCl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21436" y="6458464"/>
            <a:ext cx="32400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3"/>
                </a:solidFill>
              </a:defRPr>
            </a:lvl1pPr>
          </a:lstStyle>
          <a:p>
            <a:fld id="{9AEFD468-13DB-4482-BA06-D549E20FEF9C}" type="slidenum">
              <a:rPr lang="en-GB" smtClean="0">
                <a:solidFill>
                  <a:srgbClr val="666666"/>
                </a:solidFill>
              </a:rPr>
              <a:pPr/>
              <a:t>‹#›</a:t>
            </a:fld>
            <a:endParaRPr lang="en-GB" dirty="0">
              <a:solidFill>
                <a:srgbClr val="666666"/>
              </a:solidFill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73320" y="6458463"/>
            <a:ext cx="7258016" cy="144001"/>
          </a:xfrm>
        </p:spPr>
        <p:txBody>
          <a:bodyPr lIns="0" tIns="0" rIns="0" bIns="0"/>
          <a:lstStyle>
            <a:lvl1pPr algn="r">
              <a:defRPr sz="80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>
                <a:solidFill>
                  <a:srgbClr val="666666"/>
                </a:solidFill>
              </a:rPr>
              <a:t>Document Title - Name - Function - Business Unit  DD/MM/YYYY</a:t>
            </a:r>
            <a:endParaRPr lang="en-GB" dirty="0">
              <a:solidFill>
                <a:srgbClr val="666666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GB" dirty="0">
              <a:solidFill>
                <a:srgbClr val="66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785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bottom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490066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1520" y="972000"/>
            <a:ext cx="8567738" cy="2398581"/>
          </a:xfrm>
        </p:spPr>
        <p:txBody>
          <a:bodyPr/>
          <a:lstStyle>
            <a:lvl1pPr>
              <a:lnSpc>
                <a:spcPct val="150000"/>
              </a:lnSpc>
              <a:buClr>
                <a:schemeClr val="accent1"/>
              </a:buClr>
              <a:defRPr sz="1600"/>
            </a:lvl1pPr>
            <a:lvl2pPr>
              <a:lnSpc>
                <a:spcPct val="150000"/>
              </a:lnSpc>
              <a:buClr>
                <a:schemeClr val="accent3"/>
              </a:buClr>
              <a:defRPr sz="1600"/>
            </a:lvl2pPr>
            <a:lvl3pPr>
              <a:lnSpc>
                <a:spcPct val="150000"/>
              </a:lnSpc>
              <a:buClr>
                <a:schemeClr val="accent3"/>
              </a:buClr>
              <a:defRPr sz="1600"/>
            </a:lvl3pPr>
            <a:lvl4pPr>
              <a:lnSpc>
                <a:spcPct val="150000"/>
              </a:lnSpc>
              <a:buClr>
                <a:schemeClr val="accent3"/>
              </a:buClr>
              <a:defRPr sz="1600"/>
            </a:lvl4pPr>
            <a:lvl5pPr>
              <a:lnSpc>
                <a:spcPct val="150000"/>
              </a:lnSpc>
              <a:buClr>
                <a:schemeClr val="accent3"/>
              </a:buCl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" name="sVisualBottomLeft"/>
          <p:cNvSpPr/>
          <p:nvPr userDrawn="1"/>
        </p:nvSpPr>
        <p:spPr>
          <a:xfrm>
            <a:off x="251520" y="3411128"/>
            <a:ext cx="4896000" cy="279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rgbClr val="FFFFFF"/>
              </a:solidFill>
            </a:endParaRP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228236" y="3377676"/>
            <a:ext cx="3599186" cy="2830652"/>
          </a:xfrm>
        </p:spPr>
        <p:txBody>
          <a:bodyPr/>
          <a:lstStyle>
            <a:lvl1pPr>
              <a:lnSpc>
                <a:spcPct val="150000"/>
              </a:lnSpc>
              <a:buClr>
                <a:schemeClr val="accent1"/>
              </a:buClr>
              <a:defRPr sz="1600"/>
            </a:lvl1pPr>
            <a:lvl2pPr>
              <a:lnSpc>
                <a:spcPct val="150000"/>
              </a:lnSpc>
              <a:buClr>
                <a:schemeClr val="accent3"/>
              </a:buClr>
              <a:defRPr sz="1600"/>
            </a:lvl2pPr>
            <a:lvl3pPr>
              <a:lnSpc>
                <a:spcPct val="150000"/>
              </a:lnSpc>
              <a:buClr>
                <a:schemeClr val="accent3"/>
              </a:buClr>
              <a:defRPr sz="1600"/>
            </a:lvl3pPr>
            <a:lvl4pPr>
              <a:lnSpc>
                <a:spcPct val="150000"/>
              </a:lnSpc>
              <a:buClr>
                <a:schemeClr val="accent3"/>
              </a:buClr>
              <a:defRPr sz="1600"/>
            </a:lvl4pPr>
            <a:lvl5pPr>
              <a:lnSpc>
                <a:spcPct val="150000"/>
              </a:lnSpc>
              <a:buClr>
                <a:schemeClr val="accent3"/>
              </a:buCl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21436" y="6458464"/>
            <a:ext cx="32400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3"/>
                </a:solidFill>
              </a:defRPr>
            </a:lvl1pPr>
          </a:lstStyle>
          <a:p>
            <a:fld id="{9AEFD468-13DB-4482-BA06-D549E20FEF9C}" type="slidenum">
              <a:rPr lang="en-GB" smtClean="0">
                <a:solidFill>
                  <a:srgbClr val="666666"/>
                </a:solidFill>
              </a:rPr>
              <a:pPr/>
              <a:t>‹#›</a:t>
            </a:fld>
            <a:endParaRPr lang="en-GB" dirty="0">
              <a:solidFill>
                <a:srgbClr val="666666"/>
              </a:solidFill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73320" y="6458463"/>
            <a:ext cx="7258016" cy="144001"/>
          </a:xfrm>
        </p:spPr>
        <p:txBody>
          <a:bodyPr lIns="0" tIns="0" rIns="0" bIns="0"/>
          <a:lstStyle>
            <a:lvl1pPr algn="r">
              <a:defRPr sz="80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>
                <a:solidFill>
                  <a:srgbClr val="666666"/>
                </a:solidFill>
              </a:rPr>
              <a:t>Document Title - Name - Function - Business Unit  DD/MM/YYYY</a:t>
            </a:r>
            <a:endParaRPr lang="en-GB" dirty="0">
              <a:solidFill>
                <a:srgbClr val="666666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GB" dirty="0">
              <a:solidFill>
                <a:srgbClr val="66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4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0"/>
          <p:cNvSpPr/>
          <p:nvPr userDrawn="1"/>
        </p:nvSpPr>
        <p:spPr bwMode="auto">
          <a:xfrm>
            <a:off x="0" y="1080000"/>
            <a:ext cx="5835600" cy="5778000"/>
          </a:xfrm>
          <a:prstGeom prst="rect">
            <a:avLst/>
          </a:prstGeom>
          <a:solidFill>
            <a:srgbClr val="DC002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/>
            <a:endParaRPr lang="en-GB" sz="2400">
              <a:latin typeface="Times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46400"/>
            <a:ext cx="4822304" cy="893961"/>
          </a:xfrm>
        </p:spPr>
        <p:txBody>
          <a:bodyPr anchor="b">
            <a:no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214800"/>
            <a:ext cx="4822304" cy="648072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975428" y="5950800"/>
            <a:ext cx="4536000" cy="720081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00" baseline="0">
                <a:solidFill>
                  <a:schemeClr val="bg1"/>
                </a:solidFill>
              </a:defRPr>
            </a:lvl1pPr>
            <a:lvl2pPr marL="180000" indent="0">
              <a:buNone/>
              <a:defRPr sz="900">
                <a:solidFill>
                  <a:schemeClr val="bg1"/>
                </a:solidFill>
              </a:defRPr>
            </a:lvl2pPr>
            <a:lvl3pPr marL="360000" indent="0">
              <a:buNone/>
              <a:defRPr sz="900">
                <a:solidFill>
                  <a:schemeClr val="bg1"/>
                </a:solidFill>
              </a:defRPr>
            </a:lvl3pPr>
            <a:lvl4pPr marL="540000" indent="0">
              <a:buNone/>
              <a:defRPr sz="900">
                <a:solidFill>
                  <a:schemeClr val="bg1"/>
                </a:solidFill>
              </a:defRPr>
            </a:lvl4pPr>
            <a:lvl5pPr marL="720113" indent="0">
              <a:buNone/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Event and date</a:t>
            </a:r>
          </a:p>
          <a:p>
            <a:pPr lvl="0"/>
            <a:r>
              <a:rPr lang="en-US" dirty="0" smtClean="0"/>
              <a:t>Department / Unit</a:t>
            </a:r>
          </a:p>
          <a:p>
            <a:pPr lvl="0"/>
            <a:r>
              <a:rPr lang="en-US" dirty="0" smtClean="0"/>
              <a:t>Name</a:t>
            </a:r>
          </a:p>
        </p:txBody>
      </p:sp>
      <p:sp>
        <p:nvSpPr>
          <p:cNvPr id="13" name="sVisualVerticalRight"/>
          <p:cNvSpPr/>
          <p:nvPr userDrawn="1"/>
        </p:nvSpPr>
        <p:spPr>
          <a:xfrm>
            <a:off x="5831528" y="-1"/>
            <a:ext cx="3312472" cy="664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0" name="sLogoAtradiu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00" y="252000"/>
            <a:ext cx="1512000" cy="405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3997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tradius 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490066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>
              <a:solidFill>
                <a:srgbClr val="666666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 smtClean="0">
                <a:solidFill>
                  <a:srgbClr val="666666"/>
                </a:solidFill>
              </a:rPr>
              <a:t>Document Title - Name - Function - Business Unit  DD/MM/YYYY</a:t>
            </a:r>
            <a:endParaRPr lang="en-GB" dirty="0">
              <a:solidFill>
                <a:srgbClr val="666666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FD468-13DB-4482-BA06-D549E20FEF9C}" type="slidenum">
              <a:rPr lang="en-GB" smtClean="0">
                <a:solidFill>
                  <a:srgbClr val="666666"/>
                </a:solidFill>
              </a:rPr>
              <a:pPr/>
              <a:t>‹#›</a:t>
            </a:fld>
            <a:endParaRPr lang="en-GB" dirty="0">
              <a:solidFill>
                <a:srgbClr val="66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8816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image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VisualHorizontalTop"/>
          <p:cNvSpPr/>
          <p:nvPr userDrawn="1"/>
        </p:nvSpPr>
        <p:spPr>
          <a:xfrm>
            <a:off x="0" y="0"/>
            <a:ext cx="9144000" cy="2811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rgbClr val="FFFFFF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51520" y="2866926"/>
            <a:ext cx="8568952" cy="490066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252000" y="3564000"/>
            <a:ext cx="4104000" cy="2628000"/>
          </a:xfrm>
        </p:spPr>
        <p:txBody>
          <a:bodyPr/>
          <a:lstStyle>
            <a:lvl1pPr>
              <a:lnSpc>
                <a:spcPct val="150000"/>
              </a:lnSpc>
              <a:defRPr sz="1600"/>
            </a:lvl1pPr>
            <a:lvl2pPr>
              <a:lnSpc>
                <a:spcPct val="150000"/>
              </a:lnSpc>
              <a:defRPr sz="1600"/>
            </a:lvl2pPr>
            <a:lvl3pPr>
              <a:lnSpc>
                <a:spcPct val="150000"/>
              </a:lnSpc>
              <a:defRPr sz="1600"/>
            </a:lvl3pPr>
            <a:lvl4pPr>
              <a:lnSpc>
                <a:spcPct val="150000"/>
              </a:lnSpc>
              <a:defRPr sz="1600"/>
            </a:lvl4pPr>
            <a:lvl5pPr>
              <a:lnSpc>
                <a:spcPct val="150000"/>
              </a:lnSpc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AutoShape 2" descr="http://atradiusidentity.net/downloads/daten/logos/no_tagline/ATR_nt_3C.jpg"/>
          <p:cNvSpPr>
            <a:spLocks noChangeAspect="1" noChangeArrowheads="1"/>
          </p:cNvSpPr>
          <p:nvPr userDrawn="1"/>
        </p:nvSpPr>
        <p:spPr bwMode="auto">
          <a:xfrm>
            <a:off x="63500" y="-136525"/>
            <a:ext cx="69342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716472" y="3564000"/>
            <a:ext cx="4104000" cy="2628000"/>
          </a:xfrm>
        </p:spPr>
        <p:txBody>
          <a:bodyPr/>
          <a:lstStyle>
            <a:lvl1pPr>
              <a:lnSpc>
                <a:spcPct val="150000"/>
              </a:lnSpc>
              <a:defRPr sz="1600"/>
            </a:lvl1pPr>
            <a:lvl2pPr>
              <a:lnSpc>
                <a:spcPct val="150000"/>
              </a:lnSpc>
              <a:defRPr sz="1600"/>
            </a:lvl2pPr>
            <a:lvl3pPr>
              <a:lnSpc>
                <a:spcPct val="150000"/>
              </a:lnSpc>
              <a:defRPr sz="1600"/>
            </a:lvl3pPr>
            <a:lvl4pPr>
              <a:lnSpc>
                <a:spcPct val="150000"/>
              </a:lnSpc>
              <a:defRPr sz="1600"/>
            </a:lvl4pPr>
            <a:lvl5pPr>
              <a:lnSpc>
                <a:spcPct val="150000"/>
              </a:lnSpc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GB" dirty="0">
              <a:solidFill>
                <a:srgbClr val="666666"/>
              </a:solidFill>
            </a:endParaRP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r"/>
            <a:r>
              <a:rPr lang="en-US" smtClean="0">
                <a:solidFill>
                  <a:srgbClr val="666666"/>
                </a:solidFill>
              </a:rPr>
              <a:t>Document Title - Name - Function - Business Unit  DD/MM/YYYY</a:t>
            </a:r>
            <a:endParaRPr lang="en-GB" dirty="0">
              <a:solidFill>
                <a:srgbClr val="666666"/>
              </a:solidFill>
            </a:endParaRPr>
          </a:p>
        </p:txBody>
      </p:sp>
      <p:sp>
        <p:nvSpPr>
          <p:cNvPr id="12" name="Tijdelijke aanduiding voor dianummer 11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9AEFD468-13DB-4482-BA06-D549E20FEF9C}" type="slidenum">
              <a:rPr lang="en-GB" smtClean="0">
                <a:solidFill>
                  <a:srgbClr val="666666"/>
                </a:solidFill>
              </a:rPr>
              <a:pPr/>
              <a:t>‹#›</a:t>
            </a:fld>
            <a:endParaRPr lang="en-GB" dirty="0">
              <a:solidFill>
                <a:srgbClr val="66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380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tradius 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0"/>
          <p:cNvSpPr/>
          <p:nvPr userDrawn="1"/>
        </p:nvSpPr>
        <p:spPr bwMode="auto">
          <a:xfrm>
            <a:off x="0" y="4307840"/>
            <a:ext cx="9144000" cy="2565400"/>
          </a:xfrm>
          <a:prstGeom prst="rect">
            <a:avLst/>
          </a:prstGeom>
          <a:solidFill>
            <a:srgbClr val="DC002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/>
            <a:endParaRPr lang="en-GB" sz="2400">
              <a:solidFill>
                <a:srgbClr val="000000"/>
              </a:solidFill>
              <a:latin typeface="Times" pitchFamily="18" charset="0"/>
            </a:endParaRPr>
          </a:p>
        </p:txBody>
      </p:sp>
      <p:pic>
        <p:nvPicPr>
          <p:cNvPr id="16" name="Picture 2" descr="C:\Users\nlvgil1\AppData\Local\Microsoft\Windows\Temporary Internet Files\Content.Outlook\TH95SUOD\dynamic line GCO (2).PNG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92336"/>
            <a:ext cx="914400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687600" y="5229200"/>
            <a:ext cx="7772832" cy="888504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7600" y="4262400"/>
            <a:ext cx="7772400" cy="892800"/>
          </a:xfrm>
        </p:spPr>
        <p:txBody>
          <a:bodyPr anchor="b">
            <a:no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pic>
        <p:nvPicPr>
          <p:cNvPr id="2" name="sLogoAtradius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00" y="331200"/>
            <a:ext cx="1656000" cy="444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515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1520" y="972000"/>
            <a:ext cx="8567738" cy="5220000"/>
          </a:xfrm>
        </p:spPr>
        <p:txBody>
          <a:bodyPr/>
          <a:lstStyle>
            <a:lvl1pPr>
              <a:lnSpc>
                <a:spcPct val="150000"/>
              </a:lnSpc>
              <a:buClr>
                <a:schemeClr val="accent1"/>
              </a:buClr>
              <a:defRPr sz="1600"/>
            </a:lvl1pPr>
            <a:lvl2pPr>
              <a:lnSpc>
                <a:spcPct val="150000"/>
              </a:lnSpc>
              <a:buClr>
                <a:schemeClr val="accent3"/>
              </a:buClr>
              <a:defRPr sz="1600"/>
            </a:lvl2pPr>
            <a:lvl3pPr>
              <a:lnSpc>
                <a:spcPct val="150000"/>
              </a:lnSpc>
              <a:buClr>
                <a:schemeClr val="accent3"/>
              </a:buClr>
              <a:defRPr sz="1600"/>
            </a:lvl3pPr>
            <a:lvl4pPr>
              <a:lnSpc>
                <a:spcPct val="150000"/>
              </a:lnSpc>
              <a:buClr>
                <a:schemeClr val="accent3"/>
              </a:buClr>
              <a:defRPr sz="1600"/>
            </a:lvl4pPr>
            <a:lvl5pPr>
              <a:lnSpc>
                <a:spcPct val="150000"/>
              </a:lnSpc>
              <a:buClr>
                <a:schemeClr val="accent3"/>
              </a:buCl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/>
            <a:r>
              <a:rPr lang="en-US" smtClean="0"/>
              <a:t>Document Title - Name - Function - Business Unit  DD/MM/YYYY</a:t>
            </a:r>
            <a:endParaRPr lang="en-GB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AEFD468-13DB-4482-BA06-D549E20FEF9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26376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imag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ualVerticalRight"/>
          <p:cNvSpPr/>
          <p:nvPr userDrawn="1"/>
        </p:nvSpPr>
        <p:spPr>
          <a:xfrm>
            <a:off x="5831528" y="-1"/>
            <a:ext cx="3312472" cy="664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5472608" cy="490066"/>
          </a:xfrm>
        </p:spPr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1520" y="972000"/>
            <a:ext cx="5471833" cy="5220000"/>
          </a:xfrm>
        </p:spPr>
        <p:txBody>
          <a:bodyPr/>
          <a:lstStyle>
            <a:lvl1pPr>
              <a:lnSpc>
                <a:spcPct val="150000"/>
              </a:lnSpc>
              <a:defRPr sz="1600"/>
            </a:lvl1pPr>
            <a:lvl2pPr>
              <a:lnSpc>
                <a:spcPct val="150000"/>
              </a:lnSpc>
              <a:defRPr sz="1600"/>
            </a:lvl2pPr>
            <a:lvl3pPr>
              <a:lnSpc>
                <a:spcPct val="150000"/>
              </a:lnSpc>
              <a:defRPr sz="1600"/>
            </a:lvl3pPr>
            <a:lvl4pPr>
              <a:lnSpc>
                <a:spcPct val="150000"/>
              </a:lnSpc>
              <a:defRPr sz="1600"/>
            </a:lvl4pPr>
            <a:lvl5pPr>
              <a:lnSpc>
                <a:spcPct val="150000"/>
              </a:lnSpc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>
          <a:xfrm>
            <a:off x="1475656" y="6278400"/>
            <a:ext cx="4244744" cy="1440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5"/>
          </p:nvPr>
        </p:nvSpPr>
        <p:spPr>
          <a:xfrm>
            <a:off x="1475656" y="6458400"/>
            <a:ext cx="3830744" cy="144000"/>
          </a:xfrm>
        </p:spPr>
        <p:txBody>
          <a:bodyPr/>
          <a:lstStyle/>
          <a:p>
            <a:pPr algn="r"/>
            <a:r>
              <a:rPr lang="en-US" dirty="0" smtClean="0"/>
              <a:t>Document Title - Name - Function - Business Unit  DD/MM/YYYY</a:t>
            </a:r>
            <a:endParaRPr lang="en-GB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6"/>
          </p:nvPr>
        </p:nvSpPr>
        <p:spPr>
          <a:xfrm>
            <a:off x="5400000" y="6458400"/>
            <a:ext cx="324000" cy="144000"/>
          </a:xfrm>
        </p:spPr>
        <p:txBody>
          <a:bodyPr/>
          <a:lstStyle/>
          <a:p>
            <a:fld id="{9AEFD468-13DB-4482-BA06-D549E20FEF9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95861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imag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VisualHorizontalTop"/>
          <p:cNvSpPr/>
          <p:nvPr userDrawn="1"/>
        </p:nvSpPr>
        <p:spPr>
          <a:xfrm>
            <a:off x="0" y="0"/>
            <a:ext cx="9144000" cy="2811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51520" y="2866926"/>
            <a:ext cx="8568952" cy="490066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252000" y="3564000"/>
            <a:ext cx="8567738" cy="2628000"/>
          </a:xfrm>
        </p:spPr>
        <p:txBody>
          <a:bodyPr/>
          <a:lstStyle>
            <a:lvl1pPr>
              <a:lnSpc>
                <a:spcPct val="150000"/>
              </a:lnSpc>
              <a:defRPr sz="1600"/>
            </a:lvl1pPr>
            <a:lvl2pPr>
              <a:lnSpc>
                <a:spcPct val="150000"/>
              </a:lnSpc>
              <a:defRPr sz="1600"/>
            </a:lvl2pPr>
            <a:lvl3pPr>
              <a:lnSpc>
                <a:spcPct val="150000"/>
              </a:lnSpc>
              <a:defRPr sz="1600"/>
            </a:lvl3pPr>
            <a:lvl4pPr>
              <a:lnSpc>
                <a:spcPct val="150000"/>
              </a:lnSpc>
              <a:defRPr sz="1600"/>
            </a:lvl4pPr>
            <a:lvl5pPr>
              <a:lnSpc>
                <a:spcPct val="150000"/>
              </a:lnSpc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AutoShape 2" descr="http://atradiusidentity.net/downloads/daten/logos/no_tagline/ATR_nt_3C.jpg"/>
          <p:cNvSpPr>
            <a:spLocks noChangeAspect="1" noChangeArrowheads="1"/>
          </p:cNvSpPr>
          <p:nvPr userDrawn="1"/>
        </p:nvSpPr>
        <p:spPr bwMode="auto">
          <a:xfrm>
            <a:off x="63500" y="-136525"/>
            <a:ext cx="69342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21436" y="6458464"/>
            <a:ext cx="32400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3"/>
                </a:solidFill>
              </a:defRPr>
            </a:lvl1pPr>
          </a:lstStyle>
          <a:p>
            <a:fld id="{9AEFD468-13DB-4482-BA06-D549E20FEF9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73320" y="6458463"/>
            <a:ext cx="7258016" cy="144001"/>
          </a:xfrm>
        </p:spPr>
        <p:txBody>
          <a:bodyPr lIns="0" tIns="0" rIns="0" bIns="0"/>
          <a:lstStyle>
            <a:lvl1pPr algn="r">
              <a:defRPr sz="80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Document Title - Name - Function - Business Unit  DD/MM/YYYY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8407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bottom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490066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1520" y="972000"/>
            <a:ext cx="8567738" cy="3181453"/>
          </a:xfrm>
        </p:spPr>
        <p:txBody>
          <a:bodyPr/>
          <a:lstStyle>
            <a:lvl1pPr>
              <a:lnSpc>
                <a:spcPct val="150000"/>
              </a:lnSpc>
              <a:buClr>
                <a:schemeClr val="accent1"/>
              </a:buClr>
              <a:defRPr sz="1600"/>
            </a:lvl1pPr>
            <a:lvl2pPr>
              <a:lnSpc>
                <a:spcPct val="150000"/>
              </a:lnSpc>
              <a:buClr>
                <a:schemeClr val="accent3"/>
              </a:buClr>
              <a:defRPr sz="1600"/>
            </a:lvl2pPr>
            <a:lvl3pPr>
              <a:lnSpc>
                <a:spcPct val="150000"/>
              </a:lnSpc>
              <a:buClr>
                <a:schemeClr val="accent3"/>
              </a:buClr>
              <a:defRPr sz="1600"/>
            </a:lvl3pPr>
            <a:lvl4pPr>
              <a:lnSpc>
                <a:spcPct val="150000"/>
              </a:lnSpc>
              <a:buClr>
                <a:schemeClr val="accent3"/>
              </a:buClr>
              <a:defRPr sz="1600"/>
            </a:lvl4pPr>
            <a:lvl5pPr>
              <a:lnSpc>
                <a:spcPct val="150000"/>
              </a:lnSpc>
              <a:buClr>
                <a:schemeClr val="accent3"/>
              </a:buCl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" name="sVisualBottomRight"/>
          <p:cNvSpPr/>
          <p:nvPr userDrawn="1"/>
        </p:nvSpPr>
        <p:spPr>
          <a:xfrm>
            <a:off x="5315750" y="4202164"/>
            <a:ext cx="3528000" cy="2016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251520" y="4161617"/>
            <a:ext cx="4968552" cy="2056547"/>
          </a:xfrm>
        </p:spPr>
        <p:txBody>
          <a:bodyPr/>
          <a:lstStyle>
            <a:lvl1pPr>
              <a:lnSpc>
                <a:spcPct val="150000"/>
              </a:lnSpc>
              <a:buClr>
                <a:schemeClr val="accent1"/>
              </a:buClr>
              <a:defRPr sz="1600"/>
            </a:lvl1pPr>
            <a:lvl2pPr>
              <a:lnSpc>
                <a:spcPct val="150000"/>
              </a:lnSpc>
              <a:buClr>
                <a:schemeClr val="accent3"/>
              </a:buClr>
              <a:defRPr sz="1600"/>
            </a:lvl2pPr>
            <a:lvl3pPr>
              <a:lnSpc>
                <a:spcPct val="150000"/>
              </a:lnSpc>
              <a:buClr>
                <a:schemeClr val="accent3"/>
              </a:buClr>
              <a:defRPr sz="1600"/>
            </a:lvl3pPr>
            <a:lvl4pPr>
              <a:lnSpc>
                <a:spcPct val="150000"/>
              </a:lnSpc>
              <a:buClr>
                <a:schemeClr val="accent3"/>
              </a:buClr>
              <a:defRPr sz="1600"/>
            </a:lvl4pPr>
            <a:lvl5pPr>
              <a:lnSpc>
                <a:spcPct val="150000"/>
              </a:lnSpc>
              <a:buClr>
                <a:schemeClr val="accent3"/>
              </a:buCl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21436" y="6458464"/>
            <a:ext cx="32400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3"/>
                </a:solidFill>
              </a:defRPr>
            </a:lvl1pPr>
          </a:lstStyle>
          <a:p>
            <a:fld id="{9AEFD468-13DB-4482-BA06-D549E20FEF9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73320" y="6458463"/>
            <a:ext cx="7258016" cy="144001"/>
          </a:xfrm>
        </p:spPr>
        <p:txBody>
          <a:bodyPr lIns="0" tIns="0" rIns="0" bIns="0"/>
          <a:lstStyle>
            <a:lvl1pPr algn="r">
              <a:defRPr sz="80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Document Title - Name - Function - Business Unit  DD/MM/YYYY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17804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bottom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490066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1520" y="972000"/>
            <a:ext cx="8567738" cy="2398581"/>
          </a:xfrm>
        </p:spPr>
        <p:txBody>
          <a:bodyPr/>
          <a:lstStyle>
            <a:lvl1pPr>
              <a:lnSpc>
                <a:spcPct val="150000"/>
              </a:lnSpc>
              <a:buClr>
                <a:schemeClr val="accent1"/>
              </a:buClr>
              <a:defRPr sz="1600"/>
            </a:lvl1pPr>
            <a:lvl2pPr>
              <a:lnSpc>
                <a:spcPct val="150000"/>
              </a:lnSpc>
              <a:buClr>
                <a:schemeClr val="accent3"/>
              </a:buClr>
              <a:defRPr sz="1600"/>
            </a:lvl2pPr>
            <a:lvl3pPr>
              <a:lnSpc>
                <a:spcPct val="150000"/>
              </a:lnSpc>
              <a:buClr>
                <a:schemeClr val="accent3"/>
              </a:buClr>
              <a:defRPr sz="1600"/>
            </a:lvl3pPr>
            <a:lvl4pPr>
              <a:lnSpc>
                <a:spcPct val="150000"/>
              </a:lnSpc>
              <a:buClr>
                <a:schemeClr val="accent3"/>
              </a:buClr>
              <a:defRPr sz="1600"/>
            </a:lvl4pPr>
            <a:lvl5pPr>
              <a:lnSpc>
                <a:spcPct val="150000"/>
              </a:lnSpc>
              <a:buClr>
                <a:schemeClr val="accent3"/>
              </a:buCl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" name="sVisualBottomLeft"/>
          <p:cNvSpPr/>
          <p:nvPr userDrawn="1"/>
        </p:nvSpPr>
        <p:spPr>
          <a:xfrm>
            <a:off x="251520" y="3411128"/>
            <a:ext cx="4896000" cy="279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228236" y="3377676"/>
            <a:ext cx="3599186" cy="2830652"/>
          </a:xfrm>
        </p:spPr>
        <p:txBody>
          <a:bodyPr/>
          <a:lstStyle>
            <a:lvl1pPr>
              <a:lnSpc>
                <a:spcPct val="150000"/>
              </a:lnSpc>
              <a:buClr>
                <a:schemeClr val="accent1"/>
              </a:buClr>
              <a:defRPr sz="1600"/>
            </a:lvl1pPr>
            <a:lvl2pPr>
              <a:lnSpc>
                <a:spcPct val="150000"/>
              </a:lnSpc>
              <a:buClr>
                <a:schemeClr val="accent3"/>
              </a:buClr>
              <a:defRPr sz="1600"/>
            </a:lvl2pPr>
            <a:lvl3pPr>
              <a:lnSpc>
                <a:spcPct val="150000"/>
              </a:lnSpc>
              <a:buClr>
                <a:schemeClr val="accent3"/>
              </a:buClr>
              <a:defRPr sz="1600"/>
            </a:lvl3pPr>
            <a:lvl4pPr>
              <a:lnSpc>
                <a:spcPct val="150000"/>
              </a:lnSpc>
              <a:buClr>
                <a:schemeClr val="accent3"/>
              </a:buClr>
              <a:defRPr sz="1600"/>
            </a:lvl4pPr>
            <a:lvl5pPr>
              <a:lnSpc>
                <a:spcPct val="150000"/>
              </a:lnSpc>
              <a:buClr>
                <a:schemeClr val="accent3"/>
              </a:buCl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21436" y="6458464"/>
            <a:ext cx="32400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3"/>
                </a:solidFill>
              </a:defRPr>
            </a:lvl1pPr>
          </a:lstStyle>
          <a:p>
            <a:fld id="{9AEFD468-13DB-4482-BA06-D549E20FEF9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73320" y="6458463"/>
            <a:ext cx="7258016" cy="144001"/>
          </a:xfrm>
        </p:spPr>
        <p:txBody>
          <a:bodyPr lIns="0" tIns="0" rIns="0" bIns="0"/>
          <a:lstStyle>
            <a:lvl1pPr algn="r">
              <a:defRPr sz="80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Document Title - Name - Function - Business Unit  DD/MM/YYYY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3256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tradius 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490066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 smtClean="0"/>
              <a:t>Document Title - Name - Function - Business Unit  DD/MM/YYYY</a:t>
            </a:r>
            <a:endParaRPr lang="en-GB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FD468-13DB-4482-BA06-D549E20FEF9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75000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image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VisualHorizontalTop"/>
          <p:cNvSpPr/>
          <p:nvPr userDrawn="1"/>
        </p:nvSpPr>
        <p:spPr>
          <a:xfrm>
            <a:off x="0" y="0"/>
            <a:ext cx="9144000" cy="2811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51520" y="2866926"/>
            <a:ext cx="8568952" cy="490066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252000" y="3564000"/>
            <a:ext cx="4104000" cy="2628000"/>
          </a:xfrm>
        </p:spPr>
        <p:txBody>
          <a:bodyPr/>
          <a:lstStyle>
            <a:lvl1pPr>
              <a:lnSpc>
                <a:spcPct val="150000"/>
              </a:lnSpc>
              <a:defRPr sz="1600"/>
            </a:lvl1pPr>
            <a:lvl2pPr>
              <a:lnSpc>
                <a:spcPct val="150000"/>
              </a:lnSpc>
              <a:defRPr sz="1600"/>
            </a:lvl2pPr>
            <a:lvl3pPr>
              <a:lnSpc>
                <a:spcPct val="150000"/>
              </a:lnSpc>
              <a:defRPr sz="1600"/>
            </a:lvl3pPr>
            <a:lvl4pPr>
              <a:lnSpc>
                <a:spcPct val="150000"/>
              </a:lnSpc>
              <a:defRPr sz="1600"/>
            </a:lvl4pPr>
            <a:lvl5pPr>
              <a:lnSpc>
                <a:spcPct val="150000"/>
              </a:lnSpc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AutoShape 2" descr="http://atradiusidentity.net/downloads/daten/logos/no_tagline/ATR_nt_3C.jpg"/>
          <p:cNvSpPr>
            <a:spLocks noChangeAspect="1" noChangeArrowheads="1"/>
          </p:cNvSpPr>
          <p:nvPr userDrawn="1"/>
        </p:nvSpPr>
        <p:spPr bwMode="auto">
          <a:xfrm>
            <a:off x="63500" y="-136525"/>
            <a:ext cx="69342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716472" y="3564000"/>
            <a:ext cx="4104000" cy="2628000"/>
          </a:xfrm>
        </p:spPr>
        <p:txBody>
          <a:bodyPr/>
          <a:lstStyle>
            <a:lvl1pPr>
              <a:lnSpc>
                <a:spcPct val="150000"/>
              </a:lnSpc>
              <a:defRPr sz="1600"/>
            </a:lvl1pPr>
            <a:lvl2pPr>
              <a:lnSpc>
                <a:spcPct val="150000"/>
              </a:lnSpc>
              <a:defRPr sz="1600"/>
            </a:lvl2pPr>
            <a:lvl3pPr>
              <a:lnSpc>
                <a:spcPct val="150000"/>
              </a:lnSpc>
              <a:defRPr sz="1600"/>
            </a:lvl3pPr>
            <a:lvl4pPr>
              <a:lnSpc>
                <a:spcPct val="150000"/>
              </a:lnSpc>
              <a:defRPr sz="1600"/>
            </a:lvl4pPr>
            <a:lvl5pPr>
              <a:lnSpc>
                <a:spcPct val="150000"/>
              </a:lnSpc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 algn="r"/>
            <a:r>
              <a:rPr lang="en-US" smtClean="0"/>
              <a:t>Document Title - Name - Function - Business Unit  DD/MM/YYYY</a:t>
            </a:r>
            <a:endParaRPr lang="en-GB" dirty="0"/>
          </a:p>
        </p:txBody>
      </p:sp>
      <p:sp>
        <p:nvSpPr>
          <p:cNvPr id="12" name="Tijdelijke aanduiding voor dianummer 11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9AEFD468-13DB-4482-BA06-D549E20FEF9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4377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emf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000" cy="49006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972000"/>
            <a:ext cx="8568000" cy="522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5656" y="6278400"/>
            <a:ext cx="7470344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75656" y="6458400"/>
            <a:ext cx="7052744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pPr algn="r"/>
            <a:r>
              <a:rPr lang="en-GB" dirty="0" smtClean="0"/>
              <a:t>Document Title - Name - Function - Business Unit  DD/MM/YYYY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22000" y="6458400"/>
            <a:ext cx="32400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3"/>
                </a:solidFill>
              </a:defRPr>
            </a:lvl1pPr>
          </a:lstStyle>
          <a:p>
            <a:fld id="{9AEFD468-13DB-4482-BA06-D549E20FEF9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2" descr="C:\Users\nlvgil1\AppData\Local\Microsoft\Windows\Temporary Internet Files\Content.Outlook\TH95SUOD\dynamic line GCO (2).PNG"/>
          <p:cNvPicPr>
            <a:picLocks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42000"/>
            <a:ext cx="914400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sLogoAtradius"/>
          <p:cNvPicPr preferRelativeResize="0"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6400800"/>
            <a:ext cx="907200" cy="204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896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3" r:id="rId2"/>
    <p:sldLayoutId id="2147483650" r:id="rId3"/>
    <p:sldLayoutId id="2147483678" r:id="rId4"/>
    <p:sldLayoutId id="2147483679" r:id="rId5"/>
    <p:sldLayoutId id="2147483680" r:id="rId6"/>
    <p:sldLayoutId id="2147483681" r:id="rId7"/>
    <p:sldLayoutId id="2147483654" r:id="rId8"/>
    <p:sldLayoutId id="2147483682" r:id="rId9"/>
    <p:sldLayoutId id="2147483662" r:id="rId10"/>
    <p:sldLayoutId id="2147483685" r:id="rId11"/>
    <p:sldLayoutId id="2147483687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1800" b="0" kern="1200">
          <a:solidFill>
            <a:schemeClr val="accent2"/>
          </a:solidFill>
          <a:latin typeface="+mj-lt"/>
          <a:ea typeface="+mj-ea"/>
          <a:cs typeface="Arial" panose="020B0604020202020204" pitchFamily="34" charset="0"/>
        </a:defRPr>
      </a:lvl1pPr>
    </p:titleStyle>
    <p:bodyStyle>
      <a:lvl1pPr marL="179388" indent="-179388" algn="l" defTabSz="914400" rtl="0" eaLnBrk="1" latinLnBrk="0" hangingPunct="1">
        <a:lnSpc>
          <a:spcPct val="150000"/>
        </a:lnSpc>
        <a:spcBef>
          <a:spcPct val="20000"/>
        </a:spcBef>
        <a:buClr>
          <a:schemeClr val="accent1"/>
        </a:buClr>
        <a:buSzPct val="95000"/>
        <a:buFont typeface="Arial" panose="020B0604020202020204" pitchFamily="34" charset="0"/>
        <a:buChar char="■"/>
        <a:tabLst>
          <a:tab pos="273050" algn="l"/>
        </a:tabLst>
        <a:defRPr sz="1600" kern="1200">
          <a:solidFill>
            <a:schemeClr val="accent3"/>
          </a:solidFill>
          <a:latin typeface="+mn-lt"/>
          <a:ea typeface="+mn-ea"/>
          <a:cs typeface="Arial" panose="020B0604020202020204" pitchFamily="34" charset="0"/>
        </a:defRPr>
      </a:lvl1pPr>
      <a:lvl2pPr marL="360000" indent="-180000" algn="l" defTabSz="914400" rtl="0" eaLnBrk="1" latinLnBrk="0" hangingPunct="1">
        <a:lnSpc>
          <a:spcPct val="150000"/>
        </a:lnSpc>
        <a:spcBef>
          <a:spcPct val="20000"/>
        </a:spcBef>
        <a:buClr>
          <a:schemeClr val="accent3"/>
        </a:buClr>
        <a:buSzPct val="95000"/>
        <a:buFont typeface="Arial" panose="020B0604020202020204" pitchFamily="34" charset="0"/>
        <a:buChar char="■"/>
        <a:tabLst>
          <a:tab pos="273050" algn="l"/>
        </a:tabLst>
        <a:defRPr sz="1600" kern="1200">
          <a:solidFill>
            <a:schemeClr val="accent3"/>
          </a:solidFill>
          <a:latin typeface="+mn-lt"/>
          <a:ea typeface="+mn-ea"/>
          <a:cs typeface="Arial" panose="020B0604020202020204" pitchFamily="34" charset="0"/>
        </a:defRPr>
      </a:lvl2pPr>
      <a:lvl3pPr marL="540000" indent="-180000" algn="l" defTabSz="914400" rtl="0" eaLnBrk="1" latinLnBrk="0" hangingPunct="1">
        <a:lnSpc>
          <a:spcPct val="150000"/>
        </a:lnSpc>
        <a:spcBef>
          <a:spcPct val="20000"/>
        </a:spcBef>
        <a:buClr>
          <a:schemeClr val="accent3"/>
        </a:buClr>
        <a:buSzPct val="95000"/>
        <a:buFont typeface="Arial" panose="020B0604020202020204" pitchFamily="34" charset="0"/>
        <a:buChar char="■"/>
        <a:tabLst>
          <a:tab pos="273050" algn="l"/>
        </a:tabLst>
        <a:defRPr sz="1600" kern="1200">
          <a:solidFill>
            <a:schemeClr val="accent3"/>
          </a:solidFill>
          <a:latin typeface="+mn-lt"/>
          <a:ea typeface="+mn-ea"/>
          <a:cs typeface="Arial" panose="020B0604020202020204" pitchFamily="34" charset="0"/>
        </a:defRPr>
      </a:lvl3pPr>
      <a:lvl4pPr marL="720000" indent="-180000" algn="l" defTabSz="914400" rtl="0" eaLnBrk="1" latinLnBrk="0" hangingPunct="1">
        <a:lnSpc>
          <a:spcPct val="150000"/>
        </a:lnSpc>
        <a:spcBef>
          <a:spcPct val="20000"/>
        </a:spcBef>
        <a:buClr>
          <a:schemeClr val="accent3"/>
        </a:buClr>
        <a:buSzPct val="95000"/>
        <a:buFont typeface="Arial" panose="020B0604020202020204" pitchFamily="34" charset="0"/>
        <a:buChar char="■"/>
        <a:tabLst>
          <a:tab pos="273050" algn="l"/>
        </a:tabLst>
        <a:defRPr sz="1600" kern="1200">
          <a:solidFill>
            <a:schemeClr val="accent3"/>
          </a:solidFill>
          <a:latin typeface="+mn-lt"/>
          <a:ea typeface="+mn-ea"/>
          <a:cs typeface="Arial" panose="020B0604020202020204" pitchFamily="34" charset="0"/>
        </a:defRPr>
      </a:lvl4pPr>
      <a:lvl5pPr marL="900113" indent="-180000" algn="l" defTabSz="914400" rtl="0" eaLnBrk="1" latinLnBrk="0" hangingPunct="1">
        <a:lnSpc>
          <a:spcPct val="150000"/>
        </a:lnSpc>
        <a:spcBef>
          <a:spcPct val="20000"/>
        </a:spcBef>
        <a:buClr>
          <a:schemeClr val="accent3"/>
        </a:buClr>
        <a:buSzPct val="95000"/>
        <a:buFont typeface="Arial" panose="020B0604020202020204" pitchFamily="34" charset="0"/>
        <a:buChar char="■"/>
        <a:tabLst>
          <a:tab pos="273050" algn="l"/>
        </a:tabLst>
        <a:defRPr sz="1600" kern="1200">
          <a:solidFill>
            <a:schemeClr val="accent3"/>
          </a:solidFill>
          <a:latin typeface="+mn-lt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000" cy="49006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972000"/>
            <a:ext cx="8568000" cy="522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5656" y="6278400"/>
            <a:ext cx="7470344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3"/>
                </a:solidFill>
              </a:defRPr>
            </a:lvl1pPr>
          </a:lstStyle>
          <a:p>
            <a:endParaRPr lang="en-GB" dirty="0">
              <a:solidFill>
                <a:srgbClr val="6666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75656" y="6458400"/>
            <a:ext cx="7052744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3"/>
                </a:solidFill>
              </a:defRPr>
            </a:lvl1pPr>
          </a:lstStyle>
          <a:p>
            <a:pPr algn="r"/>
            <a:r>
              <a:rPr lang="en-GB" dirty="0" smtClean="0">
                <a:solidFill>
                  <a:srgbClr val="666666"/>
                </a:solidFill>
              </a:rPr>
              <a:t>Document Title - Name - Function - Business Unit  DD/MM/YYYY</a:t>
            </a:r>
            <a:endParaRPr lang="en-GB" dirty="0">
              <a:solidFill>
                <a:srgbClr val="66666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22000" y="6458400"/>
            <a:ext cx="32400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3"/>
                </a:solidFill>
              </a:defRPr>
            </a:lvl1pPr>
          </a:lstStyle>
          <a:p>
            <a:fld id="{9AEFD468-13DB-4482-BA06-D549E20FEF9C}" type="slidenum">
              <a:rPr lang="en-GB" smtClean="0">
                <a:solidFill>
                  <a:srgbClr val="666666"/>
                </a:solidFill>
              </a:rPr>
              <a:pPr/>
              <a:t>‹#›</a:t>
            </a:fld>
            <a:endParaRPr lang="en-GB" dirty="0">
              <a:solidFill>
                <a:srgbClr val="666666"/>
              </a:solidFill>
            </a:endParaRPr>
          </a:p>
        </p:txBody>
      </p:sp>
      <p:pic>
        <p:nvPicPr>
          <p:cNvPr id="7" name="Picture 2" descr="C:\Users\nlvgil1\AppData\Local\Microsoft\Windows\Temporary Internet Files\Content.Outlook\TH95SUOD\dynamic line GCO (2).PNG"/>
          <p:cNvPicPr>
            <a:picLocks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42000"/>
            <a:ext cx="914400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sLogoAtradius"/>
          <p:cNvPicPr preferRelativeResize="0"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6400800"/>
            <a:ext cx="907200" cy="204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189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1800" b="0" kern="1200">
          <a:solidFill>
            <a:schemeClr val="accent2"/>
          </a:solidFill>
          <a:latin typeface="+mj-lt"/>
          <a:ea typeface="+mj-ea"/>
          <a:cs typeface="Arial" panose="020B0604020202020204" pitchFamily="34" charset="0"/>
        </a:defRPr>
      </a:lvl1pPr>
    </p:titleStyle>
    <p:bodyStyle>
      <a:lvl1pPr marL="179388" indent="-179388" algn="l" defTabSz="914400" rtl="0" eaLnBrk="1" latinLnBrk="0" hangingPunct="1">
        <a:lnSpc>
          <a:spcPct val="150000"/>
        </a:lnSpc>
        <a:spcBef>
          <a:spcPct val="20000"/>
        </a:spcBef>
        <a:buClr>
          <a:schemeClr val="accent1"/>
        </a:buClr>
        <a:buSzPct val="95000"/>
        <a:buFont typeface="Arial" panose="020B0604020202020204" pitchFamily="34" charset="0"/>
        <a:buChar char="■"/>
        <a:tabLst>
          <a:tab pos="273050" algn="l"/>
        </a:tabLst>
        <a:defRPr sz="1600" kern="1200">
          <a:solidFill>
            <a:schemeClr val="accent3"/>
          </a:solidFill>
          <a:latin typeface="+mn-lt"/>
          <a:ea typeface="+mn-ea"/>
          <a:cs typeface="Arial" panose="020B0604020202020204" pitchFamily="34" charset="0"/>
        </a:defRPr>
      </a:lvl1pPr>
      <a:lvl2pPr marL="360000" indent="-180000" algn="l" defTabSz="914400" rtl="0" eaLnBrk="1" latinLnBrk="0" hangingPunct="1">
        <a:lnSpc>
          <a:spcPct val="150000"/>
        </a:lnSpc>
        <a:spcBef>
          <a:spcPct val="20000"/>
        </a:spcBef>
        <a:buClr>
          <a:schemeClr val="accent3"/>
        </a:buClr>
        <a:buSzPct val="95000"/>
        <a:buFont typeface="Arial" panose="020B0604020202020204" pitchFamily="34" charset="0"/>
        <a:buChar char="■"/>
        <a:tabLst>
          <a:tab pos="273050" algn="l"/>
        </a:tabLst>
        <a:defRPr sz="1600" kern="1200">
          <a:solidFill>
            <a:schemeClr val="accent3"/>
          </a:solidFill>
          <a:latin typeface="+mn-lt"/>
          <a:ea typeface="+mn-ea"/>
          <a:cs typeface="Arial" panose="020B0604020202020204" pitchFamily="34" charset="0"/>
        </a:defRPr>
      </a:lvl2pPr>
      <a:lvl3pPr marL="540000" indent="-180000" algn="l" defTabSz="914400" rtl="0" eaLnBrk="1" latinLnBrk="0" hangingPunct="1">
        <a:lnSpc>
          <a:spcPct val="150000"/>
        </a:lnSpc>
        <a:spcBef>
          <a:spcPct val="20000"/>
        </a:spcBef>
        <a:buClr>
          <a:schemeClr val="accent3"/>
        </a:buClr>
        <a:buSzPct val="95000"/>
        <a:buFont typeface="Arial" panose="020B0604020202020204" pitchFamily="34" charset="0"/>
        <a:buChar char="■"/>
        <a:tabLst>
          <a:tab pos="273050" algn="l"/>
        </a:tabLst>
        <a:defRPr sz="1600" kern="1200">
          <a:solidFill>
            <a:schemeClr val="accent3"/>
          </a:solidFill>
          <a:latin typeface="+mn-lt"/>
          <a:ea typeface="+mn-ea"/>
          <a:cs typeface="Arial" panose="020B0604020202020204" pitchFamily="34" charset="0"/>
        </a:defRPr>
      </a:lvl3pPr>
      <a:lvl4pPr marL="720000" indent="-180000" algn="l" defTabSz="914400" rtl="0" eaLnBrk="1" latinLnBrk="0" hangingPunct="1">
        <a:lnSpc>
          <a:spcPct val="150000"/>
        </a:lnSpc>
        <a:spcBef>
          <a:spcPct val="20000"/>
        </a:spcBef>
        <a:buClr>
          <a:schemeClr val="accent3"/>
        </a:buClr>
        <a:buSzPct val="95000"/>
        <a:buFont typeface="Arial" panose="020B0604020202020204" pitchFamily="34" charset="0"/>
        <a:buChar char="■"/>
        <a:tabLst>
          <a:tab pos="273050" algn="l"/>
        </a:tabLst>
        <a:defRPr sz="1600" kern="1200">
          <a:solidFill>
            <a:schemeClr val="accent3"/>
          </a:solidFill>
          <a:latin typeface="+mn-lt"/>
          <a:ea typeface="+mn-ea"/>
          <a:cs typeface="Arial" panose="020B0604020202020204" pitchFamily="34" charset="0"/>
        </a:defRPr>
      </a:lvl4pPr>
      <a:lvl5pPr marL="900113" indent="-180000" algn="l" defTabSz="914400" rtl="0" eaLnBrk="1" latinLnBrk="0" hangingPunct="1">
        <a:lnSpc>
          <a:spcPct val="150000"/>
        </a:lnSpc>
        <a:spcBef>
          <a:spcPct val="20000"/>
        </a:spcBef>
        <a:buClr>
          <a:schemeClr val="accent3"/>
        </a:buClr>
        <a:buSzPct val="95000"/>
        <a:buFont typeface="Arial" panose="020B0604020202020204" pitchFamily="34" charset="0"/>
        <a:buChar char="■"/>
        <a:tabLst>
          <a:tab pos="273050" algn="l"/>
        </a:tabLst>
        <a:defRPr sz="1600" kern="1200">
          <a:solidFill>
            <a:schemeClr val="accent3"/>
          </a:solidFill>
          <a:latin typeface="+mn-lt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6.bin"/><Relationship Id="rId5" Type="http://schemas.openxmlformats.org/officeDocument/2006/relationships/image" Target="../media/image8.png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Visual"/>
          <p:cNvSpPr/>
          <p:nvPr/>
        </p:nvSpPr>
        <p:spPr>
          <a:xfrm>
            <a:off x="0" y="1080000"/>
            <a:ext cx="9144000" cy="28116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Atradius Kredi Sigortaları Sunumu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2015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25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de-DE" altLang="en-US" dirty="0"/>
              <a:t>Atradius </a:t>
            </a:r>
            <a:r>
              <a:rPr lang="de-DE" altLang="en-US" dirty="0" err="1"/>
              <a:t>Türkiye</a:t>
            </a:r>
            <a:endParaRPr lang="de-DE" alt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60EEB78-8934-44D9-8E35-57A4E355C799}" type="slidenum">
              <a:rPr lang="de-DE" altLang="en-US"/>
              <a:pPr/>
              <a:t>10</a:t>
            </a:fld>
            <a:endParaRPr lang="de-DE" altLang="en-US"/>
          </a:p>
        </p:txBody>
      </p:sp>
      <p:sp>
        <p:nvSpPr>
          <p:cNvPr id="1781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-100013"/>
            <a:ext cx="7543800" cy="646331"/>
          </a:xfrm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tIns="45720" rIns="91440" bIns="45720" anchor="t">
            <a:spAutoFit/>
          </a:bodyPr>
          <a:lstStyle/>
          <a:p>
            <a:pPr eaLnBrk="0" hangingPunct="0"/>
            <a:r>
              <a:rPr lang="tr-TR" altLang="en-US" dirty="0">
                <a:solidFill>
                  <a:schemeClr val="bg2"/>
                </a:solidFill>
                <a:cs typeface="Arial" pitchFamily="34" charset="0"/>
              </a:rPr>
              <a:t/>
            </a:r>
            <a:br>
              <a:rPr lang="tr-TR" altLang="en-US" dirty="0">
                <a:solidFill>
                  <a:schemeClr val="bg2"/>
                </a:solidFill>
                <a:cs typeface="Arial" pitchFamily="34" charset="0"/>
              </a:rPr>
            </a:br>
            <a:r>
              <a:rPr lang="tr-TR" altLang="en-US" dirty="0"/>
              <a:t>Kredi Sigortalarında  İçerik</a:t>
            </a:r>
            <a:endParaRPr lang="en-US" altLang="en-US" dirty="0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981075"/>
            <a:ext cx="8058150" cy="4338638"/>
          </a:xfrm>
        </p:spPr>
        <p:txBody>
          <a:bodyPr tIns="45720" bIns="45720">
            <a:normAutofit fontScale="77500" lnSpcReduction="20000"/>
          </a:bodyPr>
          <a:lstStyle/>
          <a:p>
            <a:pPr marL="0" indent="0" defTabSz="914400">
              <a:buSzTx/>
              <a:buFont typeface="Wingdings" pitchFamily="2" charset="2"/>
              <a:buChar char="§"/>
              <a:tabLst/>
            </a:pPr>
            <a:r>
              <a:rPr lang="tr-TR" altLang="en-US" dirty="0"/>
              <a:t>Açık hesap ve vadeli  satışları teminat altına alır.</a:t>
            </a:r>
          </a:p>
          <a:p>
            <a:pPr marL="0" indent="0" defTabSz="914400">
              <a:buSzTx/>
              <a:buFont typeface="Wingdings" pitchFamily="2" charset="2"/>
              <a:buChar char="§"/>
              <a:tabLst/>
            </a:pPr>
            <a:r>
              <a:rPr lang="tr-TR" altLang="en-US" dirty="0"/>
              <a:t>Firmanın tüm sigortalanabilir cirosu hesaplanarak poliçe oluşturulur. (Whole turnover)</a:t>
            </a:r>
          </a:p>
          <a:p>
            <a:pPr marL="0" indent="0" defTabSz="914400">
              <a:buSzTx/>
              <a:buFont typeface="Wingdings" pitchFamily="2" charset="2"/>
              <a:buChar char="§"/>
              <a:tabLst/>
            </a:pPr>
            <a:endParaRPr lang="tr-TR" altLang="en-US" dirty="0"/>
          </a:p>
          <a:p>
            <a:pPr marL="0" indent="0" defTabSz="914400">
              <a:buSzTx/>
              <a:buFont typeface="Wingdings" pitchFamily="2" charset="2"/>
              <a:buChar char="§"/>
              <a:tabLst/>
            </a:pPr>
            <a:r>
              <a:rPr lang="tr-TR" altLang="en-US" dirty="0"/>
              <a:t>Yurtiçi satışlar:  </a:t>
            </a:r>
            <a:r>
              <a:rPr lang="tr-TR" altLang="en-US" dirty="0">
                <a:solidFill>
                  <a:srgbClr val="E3393A"/>
                </a:solidFill>
              </a:rPr>
              <a:t>Çekli, senetli, ipotekli veya sadece fatura karşılığı yapılan satışlar sigortalanabilir ciroya girer.</a:t>
            </a:r>
            <a:r>
              <a:rPr lang="tr-TR" altLang="en-US" dirty="0"/>
              <a:t> (Birebir teminat mektubu karşılığı yapılan satışlar ile nakit ve avans karşılığı yapılan satışlar hariç tutulur.) </a:t>
            </a:r>
          </a:p>
          <a:p>
            <a:pPr marL="0" indent="0" defTabSz="914400">
              <a:buSzTx/>
              <a:buFont typeface="Wingdings" pitchFamily="2" charset="2"/>
              <a:buChar char="§"/>
              <a:tabLst/>
            </a:pPr>
            <a:endParaRPr lang="tr-TR" altLang="en-US" dirty="0"/>
          </a:p>
          <a:p>
            <a:pPr marL="0" indent="0" defTabSz="914400">
              <a:buSzTx/>
              <a:buFont typeface="Wingdings" pitchFamily="2" charset="2"/>
              <a:buChar char="§"/>
              <a:tabLst/>
            </a:pPr>
            <a:r>
              <a:rPr lang="tr-TR" altLang="en-US" dirty="0"/>
              <a:t>İhracat: Teyitli akreditif veya Banka avalli  poliçeler  karşılığı yapılan satışlar hariç tutulabilir, peşin ve avans karşılığı yapılan satışlar hariç tutulur. </a:t>
            </a:r>
            <a:r>
              <a:rPr lang="tr-TR" altLang="en-US" dirty="0">
                <a:solidFill>
                  <a:srgbClr val="E3393A"/>
                </a:solidFill>
              </a:rPr>
              <a:t>Mal mukabili satışlar veya vesaik mukabili yapılan satışlar dahildir. </a:t>
            </a:r>
          </a:p>
          <a:p>
            <a:pPr marL="0" indent="0" defTabSz="914400">
              <a:buSzTx/>
              <a:buFont typeface="Wingdings" pitchFamily="2" charset="2"/>
              <a:buChar char="§"/>
              <a:tabLst/>
            </a:pPr>
            <a:endParaRPr lang="tr-TR" altLang="en-US" dirty="0">
              <a:solidFill>
                <a:srgbClr val="E3393A"/>
              </a:solidFill>
            </a:endParaRPr>
          </a:p>
          <a:p>
            <a:pPr marL="0" indent="0" defTabSz="914400">
              <a:buSzTx/>
              <a:buFont typeface="Wingdings" pitchFamily="2" charset="2"/>
              <a:buChar char="§"/>
              <a:tabLst/>
            </a:pPr>
            <a:r>
              <a:rPr lang="tr-TR" altLang="en-US" dirty="0"/>
              <a:t>İstisna  edilen alıcılar: </a:t>
            </a:r>
          </a:p>
          <a:p>
            <a:pPr marL="742950" lvl="1" indent="-285750" defTabSz="914400">
              <a:buFont typeface="Wingdings" pitchFamily="2" charset="2"/>
              <a:buChar char="§"/>
              <a:tabLst/>
            </a:pPr>
            <a:r>
              <a:rPr lang="tr-TR" altLang="en-US" dirty="0"/>
              <a:t>Grup şirketlerine yapılan satışlar</a:t>
            </a:r>
          </a:p>
          <a:p>
            <a:pPr marL="742950" lvl="1" indent="-285750" defTabSz="914400">
              <a:buFont typeface="Wingdings" pitchFamily="2" charset="2"/>
              <a:buChar char="§"/>
              <a:tabLst/>
            </a:pPr>
            <a:r>
              <a:rPr lang="tr-TR" altLang="en-US" dirty="0"/>
              <a:t>Bireylere yapılan satışlar</a:t>
            </a:r>
            <a:r>
              <a:rPr lang="tr-TR" altLang="en-US" sz="1500" dirty="0"/>
              <a:t>                                                    </a:t>
            </a:r>
          </a:p>
          <a:p>
            <a:pPr marL="0" indent="0" defTabSz="914400">
              <a:buFontTx/>
              <a:buNone/>
              <a:tabLst/>
            </a:pPr>
            <a:r>
              <a:rPr lang="tr-TR" altLang="en-US" sz="1500" dirty="0"/>
              <a:t>                                                    </a:t>
            </a:r>
          </a:p>
          <a:p>
            <a:pPr marL="0" indent="0" defTabSz="914400">
              <a:buFont typeface="Lucida Grande" pitchFamily="123" charset="0"/>
              <a:buNone/>
              <a:tabLst/>
            </a:pPr>
            <a:endParaRPr lang="tr-TR" altLang="en-US" sz="1500" dirty="0"/>
          </a:p>
          <a:p>
            <a:pPr marL="0" indent="0" defTabSz="914400">
              <a:buFont typeface="Lucida Grande" pitchFamily="123" charset="0"/>
              <a:buNone/>
              <a:tabLst/>
            </a:pPr>
            <a:endParaRPr lang="tr-TR" altLang="en-US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de-DE" altLang="en-US" dirty="0"/>
              <a:t>Atradius </a:t>
            </a:r>
            <a:r>
              <a:rPr lang="de-DE" altLang="en-US" dirty="0" err="1"/>
              <a:t>Türkiye</a:t>
            </a:r>
            <a:endParaRPr lang="de-DE" alt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035F827-C896-41B9-B7EC-8377E84DFCA7}" type="slidenum">
              <a:rPr lang="de-DE" altLang="en-US"/>
              <a:pPr/>
              <a:t>11</a:t>
            </a:fld>
            <a:endParaRPr lang="de-DE" altLang="en-US"/>
          </a:p>
        </p:txBody>
      </p:sp>
      <p:sp>
        <p:nvSpPr>
          <p:cNvPr id="1802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152400"/>
            <a:ext cx="7762875" cy="369332"/>
          </a:xfrm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tIns="45720" rIns="91440" bIns="45720" anchor="t">
            <a:spAutoFit/>
          </a:bodyPr>
          <a:lstStyle/>
          <a:p>
            <a:pPr eaLnBrk="0" hangingPunct="0"/>
            <a:r>
              <a:rPr lang="tr-TR" altLang="en-US" dirty="0"/>
              <a:t>Kredi Sigortası Programının Faydaları</a:t>
            </a:r>
            <a:endParaRPr lang="en-US" altLang="en-US" dirty="0"/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764704"/>
            <a:ext cx="8534400" cy="5614987"/>
          </a:xfrm>
        </p:spPr>
        <p:txBody>
          <a:bodyPr tIns="45720" bIns="45720">
            <a:normAutofit fontScale="77500" lnSpcReduction="20000"/>
          </a:bodyPr>
          <a:lstStyle/>
          <a:p>
            <a:pPr marL="230188" indent="-230188" defTabSz="914400">
              <a:spcBef>
                <a:spcPct val="0"/>
              </a:spcBef>
              <a:buSzTx/>
              <a:buFont typeface="Wingdings" pitchFamily="2" charset="2"/>
              <a:buChar char="§"/>
              <a:tabLst/>
            </a:pPr>
            <a:r>
              <a:rPr lang="tr-TR" altLang="en-US" b="1" dirty="0"/>
              <a:t>Nakit akışındaki volatiliteyi önler.</a:t>
            </a:r>
          </a:p>
          <a:p>
            <a:pPr marL="230188" indent="-230188" defTabSz="914400">
              <a:spcBef>
                <a:spcPct val="0"/>
              </a:spcBef>
              <a:buSzTx/>
              <a:buFont typeface="Wingdings" pitchFamily="2" charset="2"/>
              <a:buChar char="§"/>
              <a:tabLst/>
            </a:pPr>
            <a:endParaRPr lang="tr-TR" altLang="en-US" b="1" dirty="0"/>
          </a:p>
          <a:p>
            <a:pPr marL="230188" indent="-230188" defTabSz="914400">
              <a:spcBef>
                <a:spcPct val="0"/>
              </a:spcBef>
              <a:buSzTx/>
              <a:buFont typeface="Wingdings" pitchFamily="2" charset="2"/>
              <a:buChar char="§"/>
              <a:tabLst/>
            </a:pPr>
            <a:r>
              <a:rPr lang="tr-TR" altLang="en-US" b="1" dirty="0"/>
              <a:t>Uzun vadeli kazanç oluşturma yönünde yardımcı olur.</a:t>
            </a:r>
          </a:p>
          <a:p>
            <a:pPr marL="230188" indent="-230188" defTabSz="914400">
              <a:spcBef>
                <a:spcPct val="0"/>
              </a:spcBef>
              <a:buSzTx/>
              <a:buFont typeface="Wingdings" pitchFamily="2" charset="2"/>
              <a:buChar char="§"/>
              <a:tabLst/>
            </a:pPr>
            <a:endParaRPr lang="tr-TR" altLang="en-US" b="1" dirty="0"/>
          </a:p>
          <a:p>
            <a:pPr marL="230188" indent="-230188" defTabSz="914400">
              <a:spcBef>
                <a:spcPct val="0"/>
              </a:spcBef>
              <a:buSzTx/>
              <a:buFont typeface="Wingdings" pitchFamily="2" charset="2"/>
              <a:buChar char="§"/>
              <a:tabLst/>
            </a:pPr>
            <a:r>
              <a:rPr lang="tr-TR" altLang="en-US" b="1" dirty="0"/>
              <a:t>Bilançodaki tahsil edilemeyen alacaklar için ayrılan karşılıkları azaltarak, şirketin uzun vadeli değerini arttırır.</a:t>
            </a:r>
          </a:p>
          <a:p>
            <a:pPr marL="230188" indent="-230188" defTabSz="914400">
              <a:spcBef>
                <a:spcPct val="0"/>
              </a:spcBef>
              <a:buSzTx/>
              <a:buFont typeface="Wingdings" pitchFamily="2" charset="2"/>
              <a:buChar char="§"/>
              <a:tabLst/>
            </a:pPr>
            <a:endParaRPr lang="tr-TR" altLang="en-US" b="1" dirty="0"/>
          </a:p>
          <a:p>
            <a:pPr marL="230188" indent="-230188" defTabSz="914400">
              <a:spcBef>
                <a:spcPct val="0"/>
              </a:spcBef>
              <a:buSzTx/>
              <a:buFont typeface="Wingdings" pitchFamily="2" charset="2"/>
              <a:buChar char="§"/>
              <a:tabLst/>
            </a:pPr>
            <a:r>
              <a:rPr lang="tr-TR" altLang="en-US" b="1" dirty="0"/>
              <a:t>Kredi riski  kararlarının optimizasyonu konusunda tarafsız bir görüş imkanı sağlar.</a:t>
            </a:r>
          </a:p>
          <a:p>
            <a:pPr marL="230188" indent="-230188" defTabSz="914400">
              <a:spcBef>
                <a:spcPct val="0"/>
              </a:spcBef>
              <a:buSzTx/>
              <a:buFont typeface="Wingdings" pitchFamily="2" charset="2"/>
              <a:buChar char="§"/>
              <a:tabLst/>
            </a:pPr>
            <a:endParaRPr lang="tr-TR" altLang="en-US" b="1" dirty="0"/>
          </a:p>
          <a:p>
            <a:pPr marL="230188" indent="-230188" defTabSz="914400">
              <a:spcBef>
                <a:spcPct val="0"/>
              </a:spcBef>
              <a:buSzTx/>
              <a:buFont typeface="Wingdings" pitchFamily="2" charset="2"/>
              <a:buChar char="§"/>
              <a:tabLst/>
            </a:pPr>
            <a:r>
              <a:rPr lang="tr-TR" altLang="en-US" b="1" dirty="0"/>
              <a:t>Tüm dünyadaki müşterilerin finansal verilerinin sağlıklı ölçülmesine ve izlenmesine yardımcı olur.</a:t>
            </a:r>
          </a:p>
          <a:p>
            <a:pPr marL="230188" indent="-230188" defTabSz="914400">
              <a:spcBef>
                <a:spcPct val="0"/>
              </a:spcBef>
              <a:buSzTx/>
              <a:buFont typeface="Wingdings" pitchFamily="2" charset="2"/>
              <a:buChar char="§"/>
              <a:tabLst/>
            </a:pPr>
            <a:endParaRPr lang="tr-TR" altLang="en-US" b="1" dirty="0"/>
          </a:p>
          <a:p>
            <a:pPr marL="230188" indent="-230188" defTabSz="914400">
              <a:spcBef>
                <a:spcPct val="0"/>
              </a:spcBef>
              <a:buSzTx/>
              <a:buFont typeface="Wingdings" pitchFamily="2" charset="2"/>
              <a:buChar char="§"/>
              <a:tabLst/>
            </a:pPr>
            <a:r>
              <a:rPr lang="tr-TR" altLang="en-US" b="1" dirty="0"/>
              <a:t>Potansiyel müşterilerin finansal durumu hakkında bilgi alma imkanı sağlar.</a:t>
            </a:r>
          </a:p>
          <a:p>
            <a:pPr marL="230188" indent="-230188" defTabSz="914400">
              <a:spcBef>
                <a:spcPct val="0"/>
              </a:spcBef>
              <a:buSzTx/>
              <a:buFont typeface="Wingdings" pitchFamily="2" charset="2"/>
              <a:buChar char="§"/>
              <a:tabLst/>
            </a:pPr>
            <a:endParaRPr lang="tr-TR" altLang="en-US" b="1" dirty="0"/>
          </a:p>
          <a:p>
            <a:pPr marL="230188" indent="-230188" defTabSz="914400">
              <a:spcBef>
                <a:spcPct val="0"/>
              </a:spcBef>
              <a:buSzTx/>
              <a:buFont typeface="Wingdings" pitchFamily="2" charset="2"/>
              <a:buChar char="§"/>
              <a:tabLst/>
            </a:pPr>
            <a:r>
              <a:rPr lang="tr-TR" altLang="en-US" b="1" dirty="0"/>
              <a:t>Kredi  sigorta  şirketinin risk değerlendirme kriteri şirkete limit verilmemesi gereken müşteriler hakkında bilgi sağlar. Böylece bir erken uyarı vazifesi görebilir.</a:t>
            </a:r>
          </a:p>
          <a:p>
            <a:pPr marL="230188" indent="-230188" defTabSz="914400">
              <a:spcBef>
                <a:spcPct val="0"/>
              </a:spcBef>
              <a:buSzTx/>
              <a:buFont typeface="Wingdings" pitchFamily="2" charset="2"/>
              <a:buChar char="§"/>
              <a:tabLst/>
            </a:pPr>
            <a:endParaRPr lang="tr-TR" altLang="en-US" b="1" dirty="0"/>
          </a:p>
          <a:p>
            <a:pPr marL="230188" indent="-230188" defTabSz="914400">
              <a:spcBef>
                <a:spcPct val="0"/>
              </a:spcBef>
              <a:buSzTx/>
              <a:buFont typeface="Wingdings" pitchFamily="2" charset="2"/>
              <a:buChar char="§"/>
              <a:tabLst/>
            </a:pPr>
            <a:r>
              <a:rPr lang="tr-TR" altLang="en-US" b="1" dirty="0"/>
              <a:t>İnternet ve bilgisayar tabanlı veri alma ve kredi limiti  kararı oluşturma sayesinde hızlı karar almak mümkündür.</a:t>
            </a:r>
          </a:p>
          <a:p>
            <a:pPr marL="230188" indent="-230188" defTabSz="914400">
              <a:spcBef>
                <a:spcPct val="0"/>
              </a:spcBef>
              <a:buSzTx/>
              <a:buFont typeface="Wingdings" pitchFamily="2" charset="2"/>
              <a:buChar char="§"/>
              <a:tabLst/>
            </a:pPr>
            <a:endParaRPr lang="tr-TR" altLang="en-US" b="1" dirty="0"/>
          </a:p>
          <a:p>
            <a:pPr marL="230188" indent="-230188" defTabSz="914400">
              <a:spcBef>
                <a:spcPct val="0"/>
              </a:spcBef>
              <a:buSzTx/>
              <a:buFont typeface="Wingdings" pitchFamily="2" charset="2"/>
              <a:buChar char="§"/>
              <a:tabLst/>
            </a:pPr>
            <a:r>
              <a:rPr lang="tr-TR" altLang="en-US" b="1" dirty="0"/>
              <a:t>Ödenen primler, muhtemel bir hasara göre çok düşük kalmaktadır.</a:t>
            </a:r>
          </a:p>
          <a:p>
            <a:pPr marL="230188" indent="-230188" defTabSz="914400">
              <a:spcBef>
                <a:spcPct val="0"/>
              </a:spcBef>
              <a:buSzTx/>
              <a:buFont typeface="Wingdings" pitchFamily="2" charset="2"/>
              <a:buChar char="§"/>
              <a:tabLst/>
            </a:pPr>
            <a:endParaRPr lang="tr-TR" altLang="en-US" b="1" dirty="0"/>
          </a:p>
          <a:p>
            <a:pPr marL="230188" indent="-230188" defTabSz="914400">
              <a:spcBef>
                <a:spcPct val="0"/>
              </a:spcBef>
              <a:buSzTx/>
              <a:buFont typeface="Wingdings" pitchFamily="2" charset="2"/>
              <a:buChar char="§"/>
              <a:tabLst/>
            </a:pPr>
            <a:r>
              <a:rPr lang="tr-TR" altLang="en-US" b="1" dirty="0"/>
              <a:t>Ödenen primler gider konusu yapılmaktadır.</a:t>
            </a:r>
          </a:p>
          <a:p>
            <a:pPr marL="230188" indent="-230188" defTabSz="914400">
              <a:spcBef>
                <a:spcPct val="0"/>
              </a:spcBef>
              <a:buSzTx/>
              <a:buFont typeface="Wingdings" pitchFamily="2" charset="2"/>
              <a:buChar char="§"/>
              <a:tabLst/>
            </a:pPr>
            <a:endParaRPr lang="tr-TR" altLang="en-US" b="1" dirty="0"/>
          </a:p>
          <a:p>
            <a:pPr marL="230188" indent="-230188" defTabSz="914400">
              <a:spcBef>
                <a:spcPct val="0"/>
              </a:spcBef>
              <a:buSzTx/>
              <a:buFont typeface="Wingdings" pitchFamily="2" charset="2"/>
              <a:buChar char="§"/>
              <a:tabLst/>
            </a:pPr>
            <a:r>
              <a:rPr lang="tr-TR" altLang="en-US" b="1" dirty="0"/>
              <a:t>Enformasyon hizmetinin dışında tüm dünyada tahsilat konusunda da hizmet alınmaktadır.</a:t>
            </a:r>
          </a:p>
          <a:p>
            <a:pPr marL="230188" indent="-230188" defTabSz="914400">
              <a:lnSpc>
                <a:spcPct val="80000"/>
              </a:lnSpc>
              <a:buFont typeface="Wingdings" pitchFamily="2" charset="2"/>
              <a:buChar char="ü"/>
              <a:tabLst/>
            </a:pPr>
            <a:endParaRPr lang="tr-TR" altLang="en-US" b="1" dirty="0"/>
          </a:p>
          <a:p>
            <a:pPr marL="230188" indent="-230188" defTabSz="914400">
              <a:lnSpc>
                <a:spcPct val="80000"/>
              </a:lnSpc>
              <a:tabLst/>
            </a:pPr>
            <a:endParaRPr lang="tr-TR" altLang="en-US" b="1" dirty="0"/>
          </a:p>
          <a:p>
            <a:pPr marL="230188" indent="-230188" defTabSz="914400">
              <a:lnSpc>
                <a:spcPct val="80000"/>
              </a:lnSpc>
              <a:tabLst/>
            </a:pPr>
            <a:endParaRPr lang="tr-TR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de-DE" altLang="en-US" dirty="0"/>
              <a:t>Atradius </a:t>
            </a:r>
            <a:r>
              <a:rPr lang="de-DE" altLang="en-US" dirty="0" err="1"/>
              <a:t>Türkiye</a:t>
            </a:r>
            <a:endParaRPr lang="de-DE" altLang="en-US" dirty="0"/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AA0D6A-0472-4770-875A-134FBDC6ED0B}" type="slidenum">
              <a:rPr lang="de-DE" altLang="en-US"/>
              <a:pPr/>
              <a:t>12</a:t>
            </a:fld>
            <a:endParaRPr lang="de-DE" altLang="en-US"/>
          </a:p>
        </p:txBody>
      </p:sp>
      <p:sp>
        <p:nvSpPr>
          <p:cNvPr id="1822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6875" y="269875"/>
            <a:ext cx="8329613" cy="369332"/>
          </a:xfrm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tIns="45720" rIns="91440" bIns="45720" anchor="t">
            <a:spAutoFit/>
          </a:bodyPr>
          <a:lstStyle/>
          <a:p>
            <a:pPr eaLnBrk="0" hangingPunct="0"/>
            <a:r>
              <a:rPr lang="tr-TR" altLang="en-US" dirty="0"/>
              <a:t>Kredi Sigortaları ve verilen hizmetler </a:t>
            </a:r>
            <a:endParaRPr lang="en-GB" altLang="en-US" dirty="0"/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tIns="45720" bIns="45720"/>
          <a:lstStyle/>
          <a:p>
            <a:endParaRPr lang="tr-TR" altLang="en-US" dirty="0"/>
          </a:p>
          <a:p>
            <a:endParaRPr lang="tr-TR" altLang="en-US" dirty="0"/>
          </a:p>
          <a:p>
            <a:endParaRPr lang="tr-TR" altLang="en-US" dirty="0"/>
          </a:p>
          <a:p>
            <a:endParaRPr lang="tr-TR" altLang="en-US" dirty="0"/>
          </a:p>
          <a:p>
            <a:endParaRPr lang="tr-TR" altLang="en-US" dirty="0"/>
          </a:p>
          <a:p>
            <a:endParaRPr lang="tr-TR" altLang="en-US" dirty="0"/>
          </a:p>
          <a:p>
            <a:endParaRPr lang="tr-TR" altLang="en-US" dirty="0"/>
          </a:p>
          <a:p>
            <a:endParaRPr lang="tr-TR" altLang="en-US" dirty="0"/>
          </a:p>
          <a:p>
            <a:endParaRPr lang="tr-TR" altLang="en-US" dirty="0"/>
          </a:p>
          <a:p>
            <a:endParaRPr lang="tr-TR" altLang="en-US" dirty="0"/>
          </a:p>
          <a:p>
            <a:endParaRPr lang="tr-TR" altLang="en-US" dirty="0"/>
          </a:p>
          <a:p>
            <a:endParaRPr lang="tr-TR" altLang="en-US" dirty="0"/>
          </a:p>
          <a:p>
            <a:endParaRPr lang="en-GB" altLang="en-US" dirty="0"/>
          </a:p>
        </p:txBody>
      </p:sp>
      <p:sp>
        <p:nvSpPr>
          <p:cNvPr id="182276" name="AutoShape 4"/>
          <p:cNvSpPr>
            <a:spLocks noChangeArrowheads="1"/>
          </p:cNvSpPr>
          <p:nvPr/>
        </p:nvSpPr>
        <p:spPr bwMode="auto">
          <a:xfrm>
            <a:off x="900113" y="1341438"/>
            <a:ext cx="1511300" cy="1655762"/>
          </a:xfrm>
          <a:prstGeom prst="foldedCorner">
            <a:avLst>
              <a:gd name="adj" fmla="val 12500"/>
            </a:avLst>
          </a:prstGeom>
          <a:solidFill>
            <a:srgbClr val="FB3F3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r>
              <a:rPr lang="tr-TR" altLang="en-US" sz="2000" b="1" dirty="0">
                <a:solidFill>
                  <a:schemeClr val="bg1"/>
                </a:solidFill>
                <a:latin typeface="+mn-lt"/>
              </a:rPr>
              <a:t>Alıcılarla </a:t>
            </a:r>
          </a:p>
          <a:p>
            <a:pPr algn="ctr" defTabSz="914400"/>
            <a:r>
              <a:rPr lang="tr-TR" altLang="en-US" sz="2000" b="1" dirty="0">
                <a:solidFill>
                  <a:schemeClr val="bg1"/>
                </a:solidFill>
                <a:latin typeface="+mn-lt"/>
              </a:rPr>
              <a:t>İlgili </a:t>
            </a:r>
          </a:p>
          <a:p>
            <a:pPr algn="ctr" defTabSz="914400"/>
            <a:r>
              <a:rPr lang="tr-TR" altLang="en-US" sz="2000" b="1" dirty="0">
                <a:solidFill>
                  <a:schemeClr val="bg1"/>
                </a:solidFill>
                <a:latin typeface="+mn-lt"/>
              </a:rPr>
              <a:t>Bilgi</a:t>
            </a:r>
            <a:endParaRPr lang="en-GB" altLang="en-US" sz="2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82277" name="AutoShape 5"/>
          <p:cNvSpPr>
            <a:spLocks noChangeArrowheads="1"/>
          </p:cNvSpPr>
          <p:nvPr/>
        </p:nvSpPr>
        <p:spPr bwMode="auto">
          <a:xfrm>
            <a:off x="6588125" y="1341438"/>
            <a:ext cx="1511300" cy="1655762"/>
          </a:xfrm>
          <a:prstGeom prst="foldedCorner">
            <a:avLst>
              <a:gd name="adj" fmla="val 12500"/>
            </a:avLst>
          </a:prstGeom>
          <a:solidFill>
            <a:srgbClr val="6666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r>
              <a:rPr lang="tr-TR" altLang="en-US" sz="2000" b="1" dirty="0">
                <a:solidFill>
                  <a:schemeClr val="bg1"/>
                </a:solidFill>
                <a:latin typeface="+mn-lt"/>
              </a:rPr>
              <a:t>Tahsilat </a:t>
            </a:r>
          </a:p>
          <a:p>
            <a:pPr algn="ctr" defTabSz="914400"/>
            <a:r>
              <a:rPr lang="tr-TR" altLang="en-US" sz="2000" b="1" dirty="0">
                <a:solidFill>
                  <a:schemeClr val="bg1"/>
                </a:solidFill>
                <a:latin typeface="+mn-lt"/>
              </a:rPr>
              <a:t>Hizmeti</a:t>
            </a:r>
            <a:endParaRPr lang="en-GB" altLang="en-US" sz="2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82278" name="AutoShape 6"/>
          <p:cNvSpPr>
            <a:spLocks noChangeArrowheads="1"/>
          </p:cNvSpPr>
          <p:nvPr/>
        </p:nvSpPr>
        <p:spPr bwMode="auto">
          <a:xfrm>
            <a:off x="3851275" y="1341438"/>
            <a:ext cx="1511300" cy="1655762"/>
          </a:xfrm>
          <a:prstGeom prst="foldedCorner">
            <a:avLst>
              <a:gd name="adj" fmla="val 12500"/>
            </a:avLst>
          </a:prstGeom>
          <a:solidFill>
            <a:srgbClr val="B0232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r>
              <a:rPr lang="tr-TR" altLang="en-US" sz="2000" b="1" dirty="0">
                <a:solidFill>
                  <a:schemeClr val="bg1"/>
                </a:solidFill>
                <a:latin typeface="+mn-lt"/>
              </a:rPr>
              <a:t>Kredi </a:t>
            </a:r>
          </a:p>
          <a:p>
            <a:pPr algn="ctr" defTabSz="914400"/>
            <a:r>
              <a:rPr lang="tr-TR" altLang="en-US" sz="2000" b="1" dirty="0">
                <a:solidFill>
                  <a:schemeClr val="bg1"/>
                </a:solidFill>
                <a:latin typeface="+mn-lt"/>
              </a:rPr>
              <a:t>Sigortası</a:t>
            </a:r>
            <a:endParaRPr lang="en-GB" altLang="en-US" sz="2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82279" name="AutoShape 9"/>
          <p:cNvSpPr>
            <a:spLocks noChangeArrowheads="1"/>
          </p:cNvSpPr>
          <p:nvPr/>
        </p:nvSpPr>
        <p:spPr bwMode="auto">
          <a:xfrm>
            <a:off x="179388" y="3284538"/>
            <a:ext cx="4319587" cy="863600"/>
          </a:xfrm>
          <a:prstGeom prst="flowChartPunched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r>
              <a:rPr lang="tr-TR" altLang="en-US" sz="2000" b="1" dirty="0">
                <a:solidFill>
                  <a:schemeClr val="bg1"/>
                </a:solidFill>
                <a:latin typeface="+mn-lt"/>
              </a:rPr>
              <a:t>Müşterinizi daha iyi tanıyın...</a:t>
            </a:r>
            <a:endParaRPr lang="en-GB" altLang="en-US" sz="2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82280" name="AutoShape 10"/>
          <p:cNvSpPr>
            <a:spLocks noChangeArrowheads="1"/>
          </p:cNvSpPr>
          <p:nvPr/>
        </p:nvSpPr>
        <p:spPr bwMode="auto">
          <a:xfrm>
            <a:off x="2555875" y="4292600"/>
            <a:ext cx="4032250" cy="936625"/>
          </a:xfrm>
          <a:prstGeom prst="flowChartPunchedTape">
            <a:avLst/>
          </a:prstGeom>
          <a:solidFill>
            <a:srgbClr val="B0232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endParaRPr lang="tr-TR" altLang="en-US" dirty="0">
              <a:latin typeface="Times" pitchFamily="18" charset="0"/>
            </a:endParaRPr>
          </a:p>
          <a:p>
            <a:pPr algn="ctr" defTabSz="914400"/>
            <a:r>
              <a:rPr lang="tr-TR" altLang="en-US" sz="2000" b="1" dirty="0">
                <a:solidFill>
                  <a:schemeClr val="bg1"/>
                </a:solidFill>
                <a:latin typeface="+mn-lt"/>
              </a:rPr>
              <a:t>Hasarı baştan önleyin...</a:t>
            </a:r>
          </a:p>
          <a:p>
            <a:pPr algn="ctr" defTabSz="914400"/>
            <a:endParaRPr lang="en-GB" altLang="en-US" b="1" dirty="0">
              <a:solidFill>
                <a:schemeClr val="bg1"/>
              </a:solidFill>
              <a:latin typeface="Times" pitchFamily="18" charset="0"/>
            </a:endParaRPr>
          </a:p>
        </p:txBody>
      </p:sp>
      <p:sp>
        <p:nvSpPr>
          <p:cNvPr id="182281" name="AutoShape 11"/>
          <p:cNvSpPr>
            <a:spLocks noChangeArrowheads="1"/>
          </p:cNvSpPr>
          <p:nvPr/>
        </p:nvSpPr>
        <p:spPr bwMode="auto">
          <a:xfrm>
            <a:off x="4211638" y="5373688"/>
            <a:ext cx="4537075" cy="863600"/>
          </a:xfrm>
          <a:prstGeom prst="flowChartPunchedTape">
            <a:avLst/>
          </a:prstGeom>
          <a:solidFill>
            <a:srgbClr val="6666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r>
              <a:rPr lang="tr-TR" altLang="en-US" sz="2000" b="1" dirty="0">
                <a:solidFill>
                  <a:schemeClr val="bg1"/>
                </a:solidFill>
                <a:latin typeface="+mn-lt"/>
              </a:rPr>
              <a:t>Tahsilat işlemlerini bize bırakın...</a:t>
            </a:r>
            <a:endParaRPr lang="en-GB" altLang="en-US" sz="2000" b="1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de-DE" altLang="en-US" dirty="0"/>
              <a:t>Atradius </a:t>
            </a:r>
            <a:r>
              <a:rPr lang="de-DE" altLang="en-US" dirty="0" err="1"/>
              <a:t>Türkiye</a:t>
            </a:r>
            <a:endParaRPr lang="de-DE" altLang="en-US" dirty="0"/>
          </a:p>
        </p:txBody>
      </p:sp>
      <p:sp>
        <p:nvSpPr>
          <p:cNvPr id="14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292540-64B1-46C9-9F2A-EAA6DB9435A4}" type="slidenum">
              <a:rPr lang="de-DE" altLang="en-US"/>
              <a:pPr/>
              <a:t>13</a:t>
            </a:fld>
            <a:endParaRPr lang="de-DE" altLang="en-US"/>
          </a:p>
        </p:txBody>
      </p:sp>
      <p:sp>
        <p:nvSpPr>
          <p:cNvPr id="1843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269875"/>
            <a:ext cx="8329612" cy="369332"/>
          </a:xfrm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tIns="45720" rIns="91440" bIns="45720" anchor="t">
            <a:spAutoFit/>
          </a:bodyPr>
          <a:lstStyle/>
          <a:p>
            <a:pPr eaLnBrk="0" hangingPunct="0"/>
            <a:r>
              <a:rPr lang="tr-TR" altLang="en-US" dirty="0"/>
              <a:t>Atradius  Modüler Poliçesi- Teminat </a:t>
            </a:r>
            <a:endParaRPr lang="en-GB" altLang="en-US" dirty="0"/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tIns="45720" bIns="45720"/>
          <a:lstStyle/>
          <a:p>
            <a:endParaRPr lang="tr-TR" altLang="en-US" dirty="0"/>
          </a:p>
          <a:p>
            <a:endParaRPr lang="tr-TR" altLang="en-US" dirty="0"/>
          </a:p>
          <a:p>
            <a:endParaRPr lang="tr-TR" altLang="en-US" dirty="0"/>
          </a:p>
          <a:p>
            <a:endParaRPr lang="tr-TR" altLang="en-US" dirty="0"/>
          </a:p>
          <a:p>
            <a:endParaRPr lang="tr-TR" altLang="en-US" dirty="0"/>
          </a:p>
          <a:p>
            <a:endParaRPr lang="tr-TR" altLang="en-US" dirty="0"/>
          </a:p>
          <a:p>
            <a:pPr>
              <a:buFont typeface="Lucida Grande" pitchFamily="123" charset="0"/>
              <a:buNone/>
            </a:pPr>
            <a:r>
              <a:rPr lang="tr-TR" altLang="en-US" dirty="0"/>
              <a:t>											</a:t>
            </a:r>
          </a:p>
          <a:p>
            <a:endParaRPr lang="tr-TR" altLang="en-US" dirty="0"/>
          </a:p>
          <a:p>
            <a:endParaRPr lang="tr-TR" altLang="en-US" dirty="0"/>
          </a:p>
          <a:p>
            <a:endParaRPr lang="tr-TR" altLang="en-US" dirty="0"/>
          </a:p>
          <a:p>
            <a:endParaRPr lang="tr-TR" altLang="en-US" dirty="0"/>
          </a:p>
          <a:p>
            <a:pPr lvl="3"/>
            <a:endParaRPr lang="tr-TR" altLang="en-US" dirty="0"/>
          </a:p>
          <a:p>
            <a:endParaRPr lang="tr-TR" altLang="en-US" dirty="0"/>
          </a:p>
        </p:txBody>
      </p:sp>
      <p:sp>
        <p:nvSpPr>
          <p:cNvPr id="184324" name="AutoShape 4"/>
          <p:cNvSpPr>
            <a:spLocks noChangeArrowheads="1"/>
          </p:cNvSpPr>
          <p:nvPr/>
        </p:nvSpPr>
        <p:spPr bwMode="auto">
          <a:xfrm>
            <a:off x="755650" y="3141663"/>
            <a:ext cx="1800225" cy="10795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r>
              <a:rPr lang="tr-TR" altLang="en-US" sz="2000" dirty="0">
                <a:solidFill>
                  <a:schemeClr val="bg1"/>
                </a:solidFill>
                <a:latin typeface="+mn-lt"/>
              </a:rPr>
              <a:t>İFLAS</a:t>
            </a:r>
            <a:endParaRPr lang="en-GB" altLang="en-US" sz="2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84325" name="AutoShape 5"/>
          <p:cNvSpPr>
            <a:spLocks noChangeArrowheads="1"/>
          </p:cNvSpPr>
          <p:nvPr/>
        </p:nvSpPr>
        <p:spPr bwMode="auto">
          <a:xfrm>
            <a:off x="2771775" y="3429000"/>
            <a:ext cx="431800" cy="431800"/>
          </a:xfrm>
          <a:custGeom>
            <a:avLst/>
            <a:gdLst>
              <a:gd name="T0" fmla="*/ 431800 w 21600"/>
              <a:gd name="T1" fmla="*/ 215900 h 21600"/>
              <a:gd name="T2" fmla="*/ 215900 w 21600"/>
              <a:gd name="T3" fmla="*/ 431800 h 21600"/>
              <a:gd name="T4" fmla="*/ 0 w 21600"/>
              <a:gd name="T5" fmla="*/ 215900 h 21600"/>
              <a:gd name="T6" fmla="*/ 215900 w 21600"/>
              <a:gd name="T7" fmla="*/ 0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2160 w 21600"/>
              <a:gd name="T13" fmla="*/ 8640 h 21600"/>
              <a:gd name="T14" fmla="*/ 19440 w 21600"/>
              <a:gd name="T15" fmla="*/ 1296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4320"/>
                </a:lnTo>
                <a:lnTo>
                  <a:pt x="8640" y="4320"/>
                </a:lnTo>
                <a:lnTo>
                  <a:pt x="8640" y="8640"/>
                </a:lnTo>
                <a:lnTo>
                  <a:pt x="4320" y="8640"/>
                </a:lnTo>
                <a:lnTo>
                  <a:pt x="4320" y="6480"/>
                </a:lnTo>
                <a:lnTo>
                  <a:pt x="0" y="10800"/>
                </a:lnTo>
                <a:lnTo>
                  <a:pt x="4320" y="15120"/>
                </a:lnTo>
                <a:lnTo>
                  <a:pt x="4320" y="12960"/>
                </a:lnTo>
                <a:lnTo>
                  <a:pt x="8640" y="12960"/>
                </a:lnTo>
                <a:lnTo>
                  <a:pt x="8640" y="17280"/>
                </a:lnTo>
                <a:lnTo>
                  <a:pt x="6480" y="17280"/>
                </a:lnTo>
                <a:lnTo>
                  <a:pt x="10800" y="21600"/>
                </a:lnTo>
                <a:lnTo>
                  <a:pt x="15120" y="17280"/>
                </a:lnTo>
                <a:lnTo>
                  <a:pt x="12960" y="17280"/>
                </a:lnTo>
                <a:lnTo>
                  <a:pt x="12960" y="12960"/>
                </a:lnTo>
                <a:lnTo>
                  <a:pt x="17280" y="12960"/>
                </a:lnTo>
                <a:lnTo>
                  <a:pt x="17280" y="15120"/>
                </a:lnTo>
                <a:lnTo>
                  <a:pt x="21600" y="10800"/>
                </a:lnTo>
                <a:lnTo>
                  <a:pt x="17280" y="6480"/>
                </a:lnTo>
                <a:lnTo>
                  <a:pt x="17280" y="8640"/>
                </a:lnTo>
                <a:lnTo>
                  <a:pt x="12960" y="8640"/>
                </a:lnTo>
                <a:lnTo>
                  <a:pt x="12960" y="4320"/>
                </a:lnTo>
                <a:lnTo>
                  <a:pt x="15120" y="4320"/>
                </a:lnTo>
                <a:close/>
              </a:path>
            </a:pathLst>
          </a:custGeom>
          <a:solidFill>
            <a:srgbClr val="FB3F3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endParaRPr lang="tr-TR" altLang="en-US">
              <a:latin typeface="Times" pitchFamily="18" charset="0"/>
            </a:endParaRPr>
          </a:p>
        </p:txBody>
      </p:sp>
      <p:sp>
        <p:nvSpPr>
          <p:cNvPr id="184326" name="AutoShape 6"/>
          <p:cNvSpPr>
            <a:spLocks noChangeArrowheads="1"/>
          </p:cNvSpPr>
          <p:nvPr/>
        </p:nvSpPr>
        <p:spPr bwMode="auto">
          <a:xfrm>
            <a:off x="3419475" y="3068638"/>
            <a:ext cx="2016125" cy="1079500"/>
          </a:xfrm>
          <a:prstGeom prst="horizontalScroll">
            <a:avLst>
              <a:gd name="adj" fmla="val 12500"/>
            </a:avLst>
          </a:prstGeom>
          <a:solidFill>
            <a:srgbClr val="B0232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r>
              <a:rPr lang="tr-TR" altLang="en-US" sz="2000" dirty="0">
                <a:solidFill>
                  <a:schemeClr val="bg1"/>
                </a:solidFill>
                <a:latin typeface="+mn-lt"/>
              </a:rPr>
              <a:t>TEMERRÜT</a:t>
            </a:r>
            <a:endParaRPr lang="en-GB" altLang="en-US" sz="2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84327" name="AutoShape 7"/>
          <p:cNvSpPr>
            <a:spLocks noChangeArrowheads="1"/>
          </p:cNvSpPr>
          <p:nvPr/>
        </p:nvSpPr>
        <p:spPr bwMode="auto">
          <a:xfrm>
            <a:off x="6372225" y="3068638"/>
            <a:ext cx="2232025" cy="1079500"/>
          </a:xfrm>
          <a:prstGeom prst="horizontalScroll">
            <a:avLst>
              <a:gd name="adj" fmla="val 12500"/>
            </a:avLst>
          </a:prstGeom>
          <a:solidFill>
            <a:srgbClr val="6666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r>
              <a:rPr lang="tr-TR" altLang="en-US" sz="2000" dirty="0">
                <a:solidFill>
                  <a:schemeClr val="bg1"/>
                </a:solidFill>
                <a:latin typeface="+mn-lt"/>
              </a:rPr>
              <a:t>POLİTİK RİSK</a:t>
            </a:r>
            <a:endParaRPr lang="en-GB" altLang="en-US" sz="2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84328" name="AutoShape 8"/>
          <p:cNvSpPr>
            <a:spLocks noChangeArrowheads="1"/>
          </p:cNvSpPr>
          <p:nvPr/>
        </p:nvSpPr>
        <p:spPr bwMode="auto">
          <a:xfrm>
            <a:off x="5651500" y="3357563"/>
            <a:ext cx="431800" cy="431800"/>
          </a:xfrm>
          <a:custGeom>
            <a:avLst/>
            <a:gdLst>
              <a:gd name="T0" fmla="*/ 431800 w 21600"/>
              <a:gd name="T1" fmla="*/ 215900 h 21600"/>
              <a:gd name="T2" fmla="*/ 215900 w 21600"/>
              <a:gd name="T3" fmla="*/ 431800 h 21600"/>
              <a:gd name="T4" fmla="*/ 0 w 21600"/>
              <a:gd name="T5" fmla="*/ 215900 h 21600"/>
              <a:gd name="T6" fmla="*/ 215900 w 21600"/>
              <a:gd name="T7" fmla="*/ 0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2160 w 21600"/>
              <a:gd name="T13" fmla="*/ 8640 h 21600"/>
              <a:gd name="T14" fmla="*/ 19440 w 21600"/>
              <a:gd name="T15" fmla="*/ 1296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4320"/>
                </a:lnTo>
                <a:lnTo>
                  <a:pt x="8640" y="4320"/>
                </a:lnTo>
                <a:lnTo>
                  <a:pt x="8640" y="8640"/>
                </a:lnTo>
                <a:lnTo>
                  <a:pt x="4320" y="8640"/>
                </a:lnTo>
                <a:lnTo>
                  <a:pt x="4320" y="6480"/>
                </a:lnTo>
                <a:lnTo>
                  <a:pt x="0" y="10800"/>
                </a:lnTo>
                <a:lnTo>
                  <a:pt x="4320" y="15120"/>
                </a:lnTo>
                <a:lnTo>
                  <a:pt x="4320" y="12960"/>
                </a:lnTo>
                <a:lnTo>
                  <a:pt x="8640" y="12960"/>
                </a:lnTo>
                <a:lnTo>
                  <a:pt x="8640" y="17280"/>
                </a:lnTo>
                <a:lnTo>
                  <a:pt x="6480" y="17280"/>
                </a:lnTo>
                <a:lnTo>
                  <a:pt x="10800" y="21600"/>
                </a:lnTo>
                <a:lnTo>
                  <a:pt x="15120" y="17280"/>
                </a:lnTo>
                <a:lnTo>
                  <a:pt x="12960" y="17280"/>
                </a:lnTo>
                <a:lnTo>
                  <a:pt x="12960" y="12960"/>
                </a:lnTo>
                <a:lnTo>
                  <a:pt x="17280" y="12960"/>
                </a:lnTo>
                <a:lnTo>
                  <a:pt x="17280" y="15120"/>
                </a:lnTo>
                <a:lnTo>
                  <a:pt x="21600" y="10800"/>
                </a:lnTo>
                <a:lnTo>
                  <a:pt x="17280" y="6480"/>
                </a:lnTo>
                <a:lnTo>
                  <a:pt x="17280" y="8640"/>
                </a:lnTo>
                <a:lnTo>
                  <a:pt x="12960" y="8640"/>
                </a:lnTo>
                <a:lnTo>
                  <a:pt x="12960" y="4320"/>
                </a:lnTo>
                <a:lnTo>
                  <a:pt x="15120" y="432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endParaRPr lang="tr-TR" altLang="en-US">
              <a:latin typeface="Times" pitchFamily="18" charset="0"/>
            </a:endParaRPr>
          </a:p>
        </p:txBody>
      </p:sp>
      <p:sp>
        <p:nvSpPr>
          <p:cNvPr id="184329" name="AutoShape 18"/>
          <p:cNvSpPr>
            <a:spLocks/>
          </p:cNvSpPr>
          <p:nvPr/>
        </p:nvSpPr>
        <p:spPr bwMode="auto">
          <a:xfrm rot="5400000">
            <a:off x="2842419" y="621507"/>
            <a:ext cx="361950" cy="4392612"/>
          </a:xfrm>
          <a:prstGeom prst="leftBrace">
            <a:avLst>
              <a:gd name="adj1" fmla="val 1011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endParaRPr lang="tr-TR" altLang="en-US">
              <a:latin typeface="Times" pitchFamily="18" charset="0"/>
            </a:endParaRPr>
          </a:p>
        </p:txBody>
      </p:sp>
      <p:sp>
        <p:nvSpPr>
          <p:cNvPr id="184330" name="Text Box 19"/>
          <p:cNvSpPr txBox="1">
            <a:spLocks noChangeArrowheads="1"/>
          </p:cNvSpPr>
          <p:nvPr/>
        </p:nvSpPr>
        <p:spPr bwMode="auto">
          <a:xfrm>
            <a:off x="2195513" y="2133600"/>
            <a:ext cx="16541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/>
            <a:r>
              <a:rPr lang="tr-TR" altLang="en-US" sz="2000" dirty="0">
                <a:solidFill>
                  <a:srgbClr val="FF0000"/>
                </a:solidFill>
                <a:latin typeface="+mn-lt"/>
              </a:rPr>
              <a:t>Yurtiçi Poliçe</a:t>
            </a:r>
            <a:endParaRPr lang="en-GB" altLang="en-US" sz="2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84331" name="AutoShape 20"/>
          <p:cNvSpPr>
            <a:spLocks/>
          </p:cNvSpPr>
          <p:nvPr/>
        </p:nvSpPr>
        <p:spPr bwMode="auto">
          <a:xfrm rot="5400000">
            <a:off x="4140200" y="-1900237"/>
            <a:ext cx="936625" cy="7705725"/>
          </a:xfrm>
          <a:prstGeom prst="leftBrace">
            <a:avLst>
              <a:gd name="adj1" fmla="val 6855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endParaRPr lang="tr-TR" altLang="en-US">
              <a:latin typeface="Times" pitchFamily="18" charset="0"/>
            </a:endParaRPr>
          </a:p>
        </p:txBody>
      </p:sp>
      <p:sp>
        <p:nvSpPr>
          <p:cNvPr id="184332" name="Text Box 21"/>
          <p:cNvSpPr txBox="1">
            <a:spLocks noChangeArrowheads="1"/>
          </p:cNvSpPr>
          <p:nvPr/>
        </p:nvSpPr>
        <p:spPr bwMode="auto">
          <a:xfrm>
            <a:off x="3563938" y="1125538"/>
            <a:ext cx="2352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/>
            <a:r>
              <a:rPr lang="tr-TR" altLang="en-US" dirty="0">
                <a:solidFill>
                  <a:schemeClr val="accent3"/>
                </a:solidFill>
                <a:latin typeface="+mn-lt"/>
              </a:rPr>
              <a:t>İhracat sigortası</a:t>
            </a:r>
            <a:endParaRPr lang="en-GB" altLang="en-US" dirty="0">
              <a:solidFill>
                <a:schemeClr val="accent3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de-DE" altLang="en-US" dirty="0"/>
              <a:t>Atradius </a:t>
            </a:r>
            <a:r>
              <a:rPr lang="de-DE" altLang="en-US" dirty="0" err="1"/>
              <a:t>Türkiye</a:t>
            </a:r>
            <a:endParaRPr lang="de-DE" altLang="en-US" dirty="0"/>
          </a:p>
        </p:txBody>
      </p:sp>
      <p:sp>
        <p:nvSpPr>
          <p:cNvPr id="26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7F5094-F487-4688-93FB-1147C796001A}" type="slidenum">
              <a:rPr lang="de-DE" altLang="en-US"/>
              <a:pPr/>
              <a:t>14</a:t>
            </a:fld>
            <a:endParaRPr lang="de-DE" altLang="en-US"/>
          </a:p>
        </p:txBody>
      </p:sp>
      <p:sp>
        <p:nvSpPr>
          <p:cNvPr id="6348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2425" y="260350"/>
            <a:ext cx="7388225" cy="369332"/>
          </a:xfrm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tIns="45720" rIns="91440" bIns="45720" anchor="t">
            <a:spAutoFit/>
          </a:bodyPr>
          <a:lstStyle/>
          <a:p>
            <a:pPr eaLnBrk="0" hangingPunct="0"/>
            <a:r>
              <a:rPr lang="tr-TR" altLang="en-US" dirty="0"/>
              <a:t>Atradius’un Risk Değerlendirme Prosedürü</a:t>
            </a:r>
            <a:endParaRPr lang="de-DE" altLang="en-US" dirty="0"/>
          </a:p>
        </p:txBody>
      </p:sp>
      <p:sp>
        <p:nvSpPr>
          <p:cNvPr id="186371" name="Rectangle 3"/>
          <p:cNvSpPr>
            <a:spLocks noChangeArrowheads="1"/>
          </p:cNvSpPr>
          <p:nvPr/>
        </p:nvSpPr>
        <p:spPr bwMode="auto">
          <a:xfrm>
            <a:off x="3448050" y="2443163"/>
            <a:ext cx="1335088" cy="1219200"/>
          </a:xfrm>
          <a:prstGeom prst="rect">
            <a:avLst/>
          </a:prstGeom>
          <a:solidFill>
            <a:srgbClr val="E4E4E4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endParaRPr lang="tr-TR" altLang="en-US">
              <a:latin typeface="+mn-lt"/>
            </a:endParaRPr>
          </a:p>
        </p:txBody>
      </p:sp>
      <p:sp>
        <p:nvSpPr>
          <p:cNvPr id="186372" name="Rectangle 4"/>
          <p:cNvSpPr>
            <a:spLocks noChangeArrowheads="1"/>
          </p:cNvSpPr>
          <p:nvPr/>
        </p:nvSpPr>
        <p:spPr bwMode="auto">
          <a:xfrm>
            <a:off x="4783138" y="2443163"/>
            <a:ext cx="1336675" cy="1219200"/>
          </a:xfrm>
          <a:prstGeom prst="rect">
            <a:avLst/>
          </a:prstGeom>
          <a:solidFill>
            <a:srgbClr val="E4E4E4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endParaRPr lang="tr-TR" altLang="en-US">
              <a:latin typeface="+mn-lt"/>
            </a:endParaRPr>
          </a:p>
        </p:txBody>
      </p:sp>
      <p:sp>
        <p:nvSpPr>
          <p:cNvPr id="186373" name="Rectangle 5"/>
          <p:cNvSpPr>
            <a:spLocks noChangeArrowheads="1"/>
          </p:cNvSpPr>
          <p:nvPr/>
        </p:nvSpPr>
        <p:spPr bwMode="auto">
          <a:xfrm>
            <a:off x="6119813" y="2443163"/>
            <a:ext cx="1336675" cy="1219200"/>
          </a:xfrm>
          <a:prstGeom prst="rect">
            <a:avLst/>
          </a:prstGeom>
          <a:solidFill>
            <a:srgbClr val="E4E4E4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endParaRPr lang="tr-TR" altLang="en-US">
              <a:latin typeface="+mn-lt"/>
            </a:endParaRPr>
          </a:p>
        </p:txBody>
      </p:sp>
      <p:sp>
        <p:nvSpPr>
          <p:cNvPr id="186374" name="Rectangle 6"/>
          <p:cNvSpPr>
            <a:spLocks noChangeArrowheads="1"/>
          </p:cNvSpPr>
          <p:nvPr/>
        </p:nvSpPr>
        <p:spPr bwMode="auto">
          <a:xfrm>
            <a:off x="7456488" y="2443163"/>
            <a:ext cx="1336675" cy="1219200"/>
          </a:xfrm>
          <a:prstGeom prst="rect">
            <a:avLst/>
          </a:prstGeom>
          <a:solidFill>
            <a:srgbClr val="E4E4E4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endParaRPr lang="tr-TR" altLang="en-US">
              <a:latin typeface="+mn-lt"/>
            </a:endParaRPr>
          </a:p>
        </p:txBody>
      </p:sp>
      <p:sp>
        <p:nvSpPr>
          <p:cNvPr id="186375" name="Rectangle 7"/>
          <p:cNvSpPr>
            <a:spLocks noChangeArrowheads="1"/>
          </p:cNvSpPr>
          <p:nvPr/>
        </p:nvSpPr>
        <p:spPr bwMode="auto">
          <a:xfrm>
            <a:off x="3448050" y="3662363"/>
            <a:ext cx="1335088" cy="1219200"/>
          </a:xfrm>
          <a:prstGeom prst="rect">
            <a:avLst/>
          </a:prstGeom>
          <a:solidFill>
            <a:srgbClr val="E4E4E4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endParaRPr lang="tr-TR" altLang="en-US">
              <a:latin typeface="+mn-lt"/>
            </a:endParaRPr>
          </a:p>
        </p:txBody>
      </p:sp>
      <p:sp>
        <p:nvSpPr>
          <p:cNvPr id="186376" name="Rectangle 8"/>
          <p:cNvSpPr>
            <a:spLocks noChangeArrowheads="1"/>
          </p:cNvSpPr>
          <p:nvPr/>
        </p:nvSpPr>
        <p:spPr bwMode="auto">
          <a:xfrm>
            <a:off x="4783138" y="3662363"/>
            <a:ext cx="1336675" cy="1219200"/>
          </a:xfrm>
          <a:prstGeom prst="rect">
            <a:avLst/>
          </a:prstGeom>
          <a:solidFill>
            <a:srgbClr val="E4E4E4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endParaRPr lang="tr-TR" altLang="en-US">
              <a:latin typeface="+mn-lt"/>
            </a:endParaRPr>
          </a:p>
        </p:txBody>
      </p:sp>
      <p:sp>
        <p:nvSpPr>
          <p:cNvPr id="186377" name="Rectangle 9"/>
          <p:cNvSpPr>
            <a:spLocks noChangeArrowheads="1"/>
          </p:cNvSpPr>
          <p:nvPr/>
        </p:nvSpPr>
        <p:spPr bwMode="auto">
          <a:xfrm>
            <a:off x="6119813" y="3662363"/>
            <a:ext cx="1336675" cy="1219200"/>
          </a:xfrm>
          <a:prstGeom prst="rect">
            <a:avLst/>
          </a:prstGeom>
          <a:solidFill>
            <a:srgbClr val="E4E4E4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endParaRPr lang="tr-TR" altLang="en-US">
              <a:latin typeface="+mn-lt"/>
            </a:endParaRPr>
          </a:p>
        </p:txBody>
      </p:sp>
      <p:sp>
        <p:nvSpPr>
          <p:cNvPr id="186378" name="Rectangle 10"/>
          <p:cNvSpPr>
            <a:spLocks noChangeArrowheads="1"/>
          </p:cNvSpPr>
          <p:nvPr/>
        </p:nvSpPr>
        <p:spPr bwMode="auto">
          <a:xfrm>
            <a:off x="7456488" y="3662363"/>
            <a:ext cx="1336675" cy="1219200"/>
          </a:xfrm>
          <a:prstGeom prst="rect">
            <a:avLst/>
          </a:prstGeom>
          <a:solidFill>
            <a:srgbClr val="E4E4E4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endParaRPr lang="tr-TR" altLang="en-US">
              <a:latin typeface="+mn-lt"/>
            </a:endParaRPr>
          </a:p>
        </p:txBody>
      </p:sp>
      <p:sp>
        <p:nvSpPr>
          <p:cNvPr id="186379" name="Rectangle 11"/>
          <p:cNvSpPr>
            <a:spLocks noChangeArrowheads="1"/>
          </p:cNvSpPr>
          <p:nvPr/>
        </p:nvSpPr>
        <p:spPr bwMode="auto">
          <a:xfrm>
            <a:off x="3448050" y="3357563"/>
            <a:ext cx="4398963" cy="685800"/>
          </a:xfrm>
          <a:prstGeom prst="rect">
            <a:avLst/>
          </a:prstGeom>
          <a:solidFill>
            <a:srgbClr val="E4E4E4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r>
              <a:rPr lang="tr-TR" altLang="en-US" sz="1800" dirty="0">
                <a:solidFill>
                  <a:srgbClr val="FB0026"/>
                </a:solidFill>
                <a:latin typeface="+mn-lt"/>
              </a:rPr>
              <a:t>Atradius’un Risk Analizi</a:t>
            </a:r>
          </a:p>
        </p:txBody>
      </p:sp>
      <p:sp>
        <p:nvSpPr>
          <p:cNvPr id="186380" name="Rectangle 12"/>
          <p:cNvSpPr>
            <a:spLocks noChangeArrowheads="1"/>
          </p:cNvSpPr>
          <p:nvPr/>
        </p:nvSpPr>
        <p:spPr bwMode="auto">
          <a:xfrm>
            <a:off x="3503613" y="2606675"/>
            <a:ext cx="12239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Enformas-yon Şirketleri</a:t>
            </a:r>
            <a:endParaRPr lang="en-GB" altLang="en-US" sz="1400" dirty="0">
              <a:solidFill>
                <a:schemeClr val="accent3"/>
              </a:solidFill>
              <a:latin typeface="+mn-lt"/>
            </a:endParaRPr>
          </a:p>
        </p:txBody>
      </p:sp>
      <p:sp>
        <p:nvSpPr>
          <p:cNvPr id="186381" name="Rectangle 13"/>
          <p:cNvSpPr>
            <a:spLocks noChangeArrowheads="1"/>
          </p:cNvSpPr>
          <p:nvPr/>
        </p:nvSpPr>
        <p:spPr bwMode="auto">
          <a:xfrm>
            <a:off x="4783138" y="2606675"/>
            <a:ext cx="13366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Bankalar</a:t>
            </a:r>
            <a:endParaRPr lang="en-GB" altLang="en-US" sz="1400" dirty="0">
              <a:solidFill>
                <a:schemeClr val="accent3"/>
              </a:solidFill>
              <a:latin typeface="+mn-lt"/>
            </a:endParaRPr>
          </a:p>
        </p:txBody>
      </p:sp>
      <p:sp>
        <p:nvSpPr>
          <p:cNvPr id="186382" name="Rectangle 14"/>
          <p:cNvSpPr>
            <a:spLocks noChangeArrowheads="1"/>
          </p:cNvSpPr>
          <p:nvPr/>
        </p:nvSpPr>
        <p:spPr bwMode="auto">
          <a:xfrm>
            <a:off x="6230938" y="2614613"/>
            <a:ext cx="105886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>
              <a:lnSpc>
                <a:spcPct val="90000"/>
              </a:lnSpc>
            </a:pPr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Finansal Analizi</a:t>
            </a:r>
            <a:endParaRPr lang="en-GB" altLang="en-US" sz="1400" dirty="0">
              <a:solidFill>
                <a:schemeClr val="accent3"/>
              </a:solidFill>
              <a:latin typeface="+mn-lt"/>
            </a:endParaRPr>
          </a:p>
        </p:txBody>
      </p:sp>
      <p:sp>
        <p:nvSpPr>
          <p:cNvPr id="186383" name="Rectangle 15"/>
          <p:cNvSpPr>
            <a:spLocks noChangeArrowheads="1"/>
          </p:cNvSpPr>
          <p:nvPr/>
        </p:nvSpPr>
        <p:spPr bwMode="auto">
          <a:xfrm>
            <a:off x="7512050" y="2614613"/>
            <a:ext cx="1281113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>
              <a:lnSpc>
                <a:spcPct val="90000"/>
              </a:lnSpc>
            </a:pPr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Ödeme deneyimleri</a:t>
            </a:r>
            <a:endParaRPr lang="en-GB" altLang="en-US" sz="1400" dirty="0">
              <a:solidFill>
                <a:schemeClr val="accent3"/>
              </a:solidFill>
              <a:latin typeface="+mn-lt"/>
            </a:endParaRPr>
          </a:p>
        </p:txBody>
      </p:sp>
      <p:sp>
        <p:nvSpPr>
          <p:cNvPr id="186384" name="Rectangle 16"/>
          <p:cNvSpPr>
            <a:spLocks noChangeArrowheads="1"/>
          </p:cNvSpPr>
          <p:nvPr/>
        </p:nvSpPr>
        <p:spPr bwMode="auto">
          <a:xfrm>
            <a:off x="7456488" y="4129088"/>
            <a:ext cx="13366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>
              <a:lnSpc>
                <a:spcPct val="90000"/>
              </a:lnSpc>
            </a:pPr>
            <a:r>
              <a:rPr lang="tr-TR" altLang="en-US" sz="1400" b="1" dirty="0">
                <a:solidFill>
                  <a:srgbClr val="FF0000"/>
                </a:solidFill>
                <a:latin typeface="+mn-lt"/>
              </a:rPr>
              <a:t>Alıcı</a:t>
            </a:r>
            <a:r>
              <a:rPr lang="tr-TR" altLang="en-US" sz="1400" dirty="0">
                <a:solidFill>
                  <a:srgbClr val="FF0000"/>
                </a:solidFill>
                <a:latin typeface="+mn-lt"/>
              </a:rPr>
              <a:t> </a:t>
            </a:r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bazında</a:t>
            </a:r>
          </a:p>
          <a:p>
            <a:pPr algn="ctr" defTabSz="914400">
              <a:lnSpc>
                <a:spcPct val="90000"/>
              </a:lnSpc>
            </a:pPr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analiz</a:t>
            </a:r>
            <a:endParaRPr lang="en-GB" altLang="en-US" sz="1400" dirty="0">
              <a:solidFill>
                <a:schemeClr val="accent3"/>
              </a:solidFill>
              <a:latin typeface="+mn-lt"/>
            </a:endParaRPr>
          </a:p>
        </p:txBody>
      </p:sp>
      <p:sp>
        <p:nvSpPr>
          <p:cNvPr id="186385" name="Rectangle 17"/>
          <p:cNvSpPr>
            <a:spLocks noChangeArrowheads="1"/>
          </p:cNvSpPr>
          <p:nvPr/>
        </p:nvSpPr>
        <p:spPr bwMode="auto">
          <a:xfrm>
            <a:off x="6119813" y="4221163"/>
            <a:ext cx="13366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Ülke Analizi</a:t>
            </a:r>
            <a:endParaRPr lang="en-GB" altLang="en-US" sz="1400" dirty="0">
              <a:solidFill>
                <a:schemeClr val="accent3"/>
              </a:solidFill>
              <a:latin typeface="+mn-lt"/>
            </a:endParaRPr>
          </a:p>
        </p:txBody>
      </p:sp>
      <p:sp>
        <p:nvSpPr>
          <p:cNvPr id="186386" name="Rectangle 18"/>
          <p:cNvSpPr>
            <a:spLocks noChangeArrowheads="1"/>
          </p:cNvSpPr>
          <p:nvPr/>
        </p:nvSpPr>
        <p:spPr bwMode="auto">
          <a:xfrm>
            <a:off x="4783138" y="4202113"/>
            <a:ext cx="12811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Sektö</a:t>
            </a:r>
            <a:r>
              <a:rPr lang="en-GB" altLang="en-US" sz="1400" dirty="0">
                <a:solidFill>
                  <a:schemeClr val="accent3"/>
                </a:solidFill>
                <a:latin typeface="+mn-lt"/>
              </a:rPr>
              <a:t>r</a:t>
            </a:r>
          </a:p>
          <a:p>
            <a:pPr algn="ctr" defTabSz="914400"/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Analizi</a:t>
            </a:r>
            <a:endParaRPr lang="en-GB" altLang="en-US" sz="1400" dirty="0">
              <a:solidFill>
                <a:schemeClr val="accent3"/>
              </a:solidFill>
              <a:latin typeface="+mn-lt"/>
            </a:endParaRPr>
          </a:p>
        </p:txBody>
      </p:sp>
      <p:sp>
        <p:nvSpPr>
          <p:cNvPr id="186387" name="Rectangle 19"/>
          <p:cNvSpPr>
            <a:spLocks noChangeArrowheads="1"/>
          </p:cNvSpPr>
          <p:nvPr/>
        </p:nvSpPr>
        <p:spPr bwMode="auto">
          <a:xfrm>
            <a:off x="3448050" y="4252913"/>
            <a:ext cx="133508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>
              <a:lnSpc>
                <a:spcPct val="90000"/>
              </a:lnSpc>
            </a:pPr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Ortaklar,</a:t>
            </a:r>
          </a:p>
          <a:p>
            <a:pPr algn="ctr" defTabSz="914400">
              <a:lnSpc>
                <a:spcPct val="90000"/>
              </a:lnSpc>
            </a:pPr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yönetim</a:t>
            </a:r>
            <a:endParaRPr lang="en-GB" altLang="en-US" sz="1400" dirty="0">
              <a:solidFill>
                <a:schemeClr val="accent3"/>
              </a:solidFill>
              <a:latin typeface="+mn-lt"/>
            </a:endParaRPr>
          </a:p>
        </p:txBody>
      </p:sp>
      <p:grpSp>
        <p:nvGrpSpPr>
          <p:cNvPr id="186388" name="Group 20"/>
          <p:cNvGrpSpPr>
            <a:grpSpLocks/>
          </p:cNvGrpSpPr>
          <p:nvPr/>
        </p:nvGrpSpPr>
        <p:grpSpPr bwMode="auto">
          <a:xfrm>
            <a:off x="350838" y="2493963"/>
            <a:ext cx="1690687" cy="2362200"/>
            <a:chOff x="240" y="1520"/>
            <a:chExt cx="1152" cy="1488"/>
          </a:xfrm>
        </p:grpSpPr>
        <p:sp>
          <p:nvSpPr>
            <p:cNvPr id="186389" name="Rectangle 21"/>
            <p:cNvSpPr>
              <a:spLocks noChangeArrowheads="1"/>
            </p:cNvSpPr>
            <p:nvPr/>
          </p:nvSpPr>
          <p:spPr bwMode="auto">
            <a:xfrm>
              <a:off x="240" y="1520"/>
              <a:ext cx="1152" cy="1488"/>
            </a:xfrm>
            <a:prstGeom prst="rect">
              <a:avLst/>
            </a:prstGeom>
            <a:solidFill>
              <a:srgbClr val="E4E4E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/>
              <a:endParaRPr lang="tr-TR" altLang="en-US">
                <a:latin typeface="Times" pitchFamily="18" charset="0"/>
              </a:endParaRPr>
            </a:p>
          </p:txBody>
        </p:sp>
        <p:sp>
          <p:nvSpPr>
            <p:cNvPr id="186390" name="Rectangle 22"/>
            <p:cNvSpPr>
              <a:spLocks noChangeArrowheads="1"/>
            </p:cNvSpPr>
            <p:nvPr/>
          </p:nvSpPr>
          <p:spPr bwMode="auto">
            <a:xfrm>
              <a:off x="397" y="2076"/>
              <a:ext cx="861" cy="526"/>
            </a:xfrm>
            <a:prstGeom prst="rect">
              <a:avLst/>
            </a:prstGeom>
            <a:solidFill>
              <a:srgbClr val="E4E4E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>
                <a:lnSpc>
                  <a:spcPct val="90000"/>
                </a:lnSpc>
              </a:pPr>
              <a:r>
                <a:rPr lang="tr-TR" altLang="en-US" sz="1800" b="1" dirty="0">
                  <a:solidFill>
                    <a:schemeClr val="accent3"/>
                  </a:solidFill>
                  <a:latin typeface="+mn-lt"/>
                </a:rPr>
                <a:t>Sigortalı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tr-TR" altLang="en-US" sz="1800" b="1" dirty="0">
                  <a:solidFill>
                    <a:schemeClr val="accent3"/>
                  </a:solidFill>
                  <a:latin typeface="+mn-lt"/>
                </a:rPr>
                <a:t>(Atradius 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tr-TR" altLang="en-US" sz="1800" b="1" dirty="0">
                  <a:solidFill>
                    <a:schemeClr val="accent3"/>
                  </a:solidFill>
                  <a:latin typeface="+mn-lt"/>
                </a:rPr>
                <a:t>Müşterisi)</a:t>
              </a:r>
              <a:endParaRPr lang="en-GB" altLang="en-US" sz="1800" b="1" dirty="0">
                <a:solidFill>
                  <a:schemeClr val="accent3"/>
                </a:solidFill>
                <a:latin typeface="+mn-lt"/>
              </a:endParaRPr>
            </a:p>
          </p:txBody>
        </p:sp>
      </p:grpSp>
      <p:sp>
        <p:nvSpPr>
          <p:cNvPr id="186391" name="Line 23"/>
          <p:cNvSpPr>
            <a:spLocks noChangeShapeType="1"/>
          </p:cNvSpPr>
          <p:nvPr/>
        </p:nvSpPr>
        <p:spPr bwMode="auto">
          <a:xfrm>
            <a:off x="2209800" y="3560763"/>
            <a:ext cx="1131888" cy="0"/>
          </a:xfrm>
          <a:prstGeom prst="line">
            <a:avLst/>
          </a:prstGeom>
          <a:noFill/>
          <a:ln w="76200">
            <a:solidFill>
              <a:srgbClr val="CECEC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6392" name="Line 24"/>
          <p:cNvSpPr>
            <a:spLocks noChangeShapeType="1"/>
          </p:cNvSpPr>
          <p:nvPr/>
        </p:nvSpPr>
        <p:spPr bwMode="auto">
          <a:xfrm rot="10800000">
            <a:off x="2139950" y="3865563"/>
            <a:ext cx="1131888" cy="0"/>
          </a:xfrm>
          <a:prstGeom prst="line">
            <a:avLst/>
          </a:prstGeom>
          <a:noFill/>
          <a:ln w="76200">
            <a:solidFill>
              <a:srgbClr val="CECECE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B79724-9E9A-42CE-B70E-41AEE3EDBCE9}" type="slidenum">
              <a:rPr lang="de-DE" altLang="en-US"/>
              <a:pPr/>
              <a:t>15</a:t>
            </a:fld>
            <a:endParaRPr lang="de-DE" altLang="en-US"/>
          </a:p>
        </p:txBody>
      </p:sp>
      <p:sp>
        <p:nvSpPr>
          <p:cNvPr id="1884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6875" y="322263"/>
            <a:ext cx="8329613" cy="369332"/>
          </a:xfrm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tIns="45720" rIns="91440" bIns="45720" anchor="t">
            <a:spAutoFit/>
          </a:bodyPr>
          <a:lstStyle/>
          <a:p>
            <a:pPr eaLnBrk="0" hangingPunct="0"/>
            <a:r>
              <a:rPr lang="tr-TR" altLang="en-US" dirty="0"/>
              <a:t>Kredi Sigortalarında Kullanılan Terminoloji, Kotasyon Verme</a:t>
            </a:r>
            <a:endParaRPr lang="en-GB" altLang="en-US" dirty="0"/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923925"/>
            <a:ext cx="8329612" cy="5241925"/>
          </a:xfrm>
        </p:spPr>
        <p:txBody>
          <a:bodyPr tIns="45720" bIns="45720">
            <a:normAutofit lnSpcReduction="10000"/>
          </a:bodyPr>
          <a:lstStyle/>
          <a:p>
            <a:r>
              <a:rPr lang="tr-TR" altLang="en-US" dirty="0"/>
              <a:t>Ciro,sigortalanabilir ciro</a:t>
            </a:r>
          </a:p>
          <a:p>
            <a:pPr>
              <a:buFont typeface="Lucida Grande" pitchFamily="123" charset="0"/>
              <a:buNone/>
            </a:pPr>
            <a:r>
              <a:rPr lang="tr-TR" altLang="en-US" dirty="0"/>
              <a:t>      Sigortalanabilir ciro : Açık hesap ve vadeli satışlar </a:t>
            </a:r>
          </a:p>
          <a:p>
            <a:r>
              <a:rPr lang="tr-TR" altLang="en-US" dirty="0"/>
              <a:t>Alacak tahsil süresi</a:t>
            </a:r>
          </a:p>
          <a:p>
            <a:r>
              <a:rPr lang="tr-TR" altLang="en-US" dirty="0"/>
              <a:t>Teminatın  içeriği</a:t>
            </a:r>
          </a:p>
          <a:p>
            <a:r>
              <a:rPr lang="tr-TR" altLang="en-US" dirty="0"/>
              <a:t>Sigortalanma oranı (% 90’ına kadar)</a:t>
            </a:r>
          </a:p>
          <a:p>
            <a:r>
              <a:rPr lang="tr-TR" altLang="en-US" dirty="0"/>
              <a:t>Alıcı sayısı ve alıcı dağılımı</a:t>
            </a:r>
          </a:p>
          <a:p>
            <a:r>
              <a:rPr lang="tr-TR" altLang="en-US" dirty="0"/>
              <a:t>Sektörü ve iş konusu</a:t>
            </a:r>
          </a:p>
          <a:p>
            <a:r>
              <a:rPr lang="tr-TR" altLang="en-US" dirty="0"/>
              <a:t>Poliçenin türü (lokal,ihracat)</a:t>
            </a:r>
          </a:p>
          <a:p>
            <a:r>
              <a:rPr lang="tr-TR" altLang="en-US" dirty="0"/>
              <a:t>Takdir limiti (Küçük alıcılar limiti)</a:t>
            </a:r>
          </a:p>
          <a:p>
            <a:r>
              <a:rPr lang="tr-TR" altLang="en-US" dirty="0"/>
              <a:t>Kredi limiti (Ödeme süresi ve satışlara göre belirlenmektedir)</a:t>
            </a:r>
          </a:p>
          <a:p>
            <a:r>
              <a:rPr lang="tr-TR" altLang="en-US" dirty="0"/>
              <a:t>Maksimum uzatılan vade</a:t>
            </a:r>
          </a:p>
          <a:p>
            <a:r>
              <a:rPr lang="tr-TR" altLang="en-US" dirty="0"/>
              <a:t>Minimum prim tutarı</a:t>
            </a:r>
          </a:p>
          <a:p>
            <a:r>
              <a:rPr lang="tr-TR" altLang="en-US" dirty="0"/>
              <a:t>Azami tazminat sorumluluğu </a:t>
            </a:r>
            <a:endParaRPr lang="en-GB" altLang="en-US" dirty="0"/>
          </a:p>
        </p:txBody>
      </p:sp>
      <p:sp>
        <p:nvSpPr>
          <p:cNvPr id="6" name="Tijdelijke aanduiding voor voettekst 10"/>
          <p:cNvSpPr txBox="1">
            <a:spLocks/>
          </p:cNvSpPr>
          <p:nvPr/>
        </p:nvSpPr>
        <p:spPr>
          <a:xfrm>
            <a:off x="1273320" y="6458463"/>
            <a:ext cx="7258016" cy="144001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Atradius Türkiye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de-DE" altLang="en-US" dirty="0"/>
              <a:t>Atradius </a:t>
            </a:r>
            <a:r>
              <a:rPr lang="de-DE" altLang="en-US" dirty="0" err="1"/>
              <a:t>Türkiye</a:t>
            </a:r>
            <a:endParaRPr lang="de-DE" altLang="en-US" dirty="0"/>
          </a:p>
        </p:txBody>
      </p:sp>
      <p:sp>
        <p:nvSpPr>
          <p:cNvPr id="21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C3807A-8118-4728-B4EC-A961FF6C84B7}" type="slidenum">
              <a:rPr lang="de-DE" altLang="en-US"/>
              <a:pPr/>
              <a:t>16</a:t>
            </a:fld>
            <a:endParaRPr lang="de-DE" altLang="en-US"/>
          </a:p>
        </p:txBody>
      </p:sp>
      <p:sp>
        <p:nvSpPr>
          <p:cNvPr id="190466" name="Line 2"/>
          <p:cNvSpPr>
            <a:spLocks noChangeShapeType="1"/>
          </p:cNvSpPr>
          <p:nvPr/>
        </p:nvSpPr>
        <p:spPr bwMode="auto">
          <a:xfrm>
            <a:off x="539750" y="2997200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0467" name="Line 3"/>
          <p:cNvSpPr>
            <a:spLocks noChangeShapeType="1"/>
          </p:cNvSpPr>
          <p:nvPr/>
        </p:nvSpPr>
        <p:spPr bwMode="auto">
          <a:xfrm>
            <a:off x="539750" y="1773238"/>
            <a:ext cx="0" cy="3960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0468" name="Line 4"/>
          <p:cNvSpPr>
            <a:spLocks noChangeShapeType="1"/>
          </p:cNvSpPr>
          <p:nvPr/>
        </p:nvSpPr>
        <p:spPr bwMode="auto">
          <a:xfrm>
            <a:off x="2843213" y="1773238"/>
            <a:ext cx="0" cy="4032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0469" name="Line 5"/>
          <p:cNvSpPr>
            <a:spLocks noChangeShapeType="1"/>
          </p:cNvSpPr>
          <p:nvPr/>
        </p:nvSpPr>
        <p:spPr bwMode="auto">
          <a:xfrm>
            <a:off x="4572000" y="1773238"/>
            <a:ext cx="0" cy="4032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0470" name="Line 6"/>
          <p:cNvSpPr>
            <a:spLocks noChangeShapeType="1"/>
          </p:cNvSpPr>
          <p:nvPr/>
        </p:nvSpPr>
        <p:spPr bwMode="auto">
          <a:xfrm>
            <a:off x="6156325" y="2997200"/>
            <a:ext cx="0" cy="280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0471" name="Line 7"/>
          <p:cNvSpPr>
            <a:spLocks noChangeShapeType="1"/>
          </p:cNvSpPr>
          <p:nvPr/>
        </p:nvSpPr>
        <p:spPr bwMode="auto">
          <a:xfrm>
            <a:off x="7596188" y="1773238"/>
            <a:ext cx="0" cy="3960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0472" name="Text Box 8"/>
          <p:cNvSpPr txBox="1">
            <a:spLocks noChangeArrowheads="1"/>
          </p:cNvSpPr>
          <p:nvPr/>
        </p:nvSpPr>
        <p:spPr bwMode="auto">
          <a:xfrm>
            <a:off x="179388" y="1196975"/>
            <a:ext cx="720725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spcBef>
                <a:spcPct val="50000"/>
              </a:spcBef>
            </a:pPr>
            <a:r>
              <a:rPr lang="tr-TR" altLang="en-US" sz="800" dirty="0">
                <a:latin typeface="+mn-lt"/>
              </a:rPr>
              <a:t>Yükleme ve faturalama</a:t>
            </a:r>
            <a:endParaRPr lang="de-DE" altLang="en-US" sz="800" dirty="0">
              <a:latin typeface="+mn-lt"/>
            </a:endParaRPr>
          </a:p>
        </p:txBody>
      </p:sp>
      <p:sp>
        <p:nvSpPr>
          <p:cNvPr id="190473" name="Text Box 9"/>
          <p:cNvSpPr txBox="1">
            <a:spLocks noChangeArrowheads="1"/>
          </p:cNvSpPr>
          <p:nvPr/>
        </p:nvSpPr>
        <p:spPr bwMode="auto">
          <a:xfrm>
            <a:off x="2555875" y="1268413"/>
            <a:ext cx="1296988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spcBef>
                <a:spcPct val="50000"/>
              </a:spcBef>
            </a:pPr>
            <a:r>
              <a:rPr lang="tr-TR" altLang="en-US" sz="800">
                <a:latin typeface="+mn-lt"/>
              </a:rPr>
              <a:t>Fatura vadesi= Bekleme süresinin başlangıcı</a:t>
            </a:r>
            <a:endParaRPr lang="de-DE" altLang="en-US" sz="800">
              <a:latin typeface="+mn-lt"/>
            </a:endParaRPr>
          </a:p>
        </p:txBody>
      </p:sp>
      <p:sp>
        <p:nvSpPr>
          <p:cNvPr id="190474" name="Text Box 10"/>
          <p:cNvSpPr txBox="1">
            <a:spLocks noChangeArrowheads="1"/>
          </p:cNvSpPr>
          <p:nvPr/>
        </p:nvSpPr>
        <p:spPr bwMode="auto">
          <a:xfrm>
            <a:off x="4140200" y="1268413"/>
            <a:ext cx="1296988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spcBef>
                <a:spcPct val="50000"/>
              </a:spcBef>
            </a:pPr>
            <a:r>
              <a:rPr lang="tr-TR" altLang="en-US" sz="800">
                <a:latin typeface="+mn-lt"/>
              </a:rPr>
              <a:t>Maksimum uzatılan vadenin sonu</a:t>
            </a:r>
            <a:endParaRPr lang="de-DE" altLang="en-US" sz="800">
              <a:latin typeface="+mn-lt"/>
            </a:endParaRPr>
          </a:p>
        </p:txBody>
      </p:sp>
      <p:sp>
        <p:nvSpPr>
          <p:cNvPr id="190475" name="AutoShape 11"/>
          <p:cNvSpPr>
            <a:spLocks noChangeArrowheads="1"/>
          </p:cNvSpPr>
          <p:nvPr/>
        </p:nvSpPr>
        <p:spPr bwMode="auto">
          <a:xfrm>
            <a:off x="539750" y="3141663"/>
            <a:ext cx="2303463" cy="935037"/>
          </a:xfrm>
          <a:prstGeom prst="homePlate">
            <a:avLst>
              <a:gd name="adj" fmla="val 61587"/>
            </a:avLst>
          </a:prstGeom>
          <a:solidFill>
            <a:srgbClr val="FB3F3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 fontAlgn="ctr"/>
            <a:r>
              <a:rPr lang="tr-TR" altLang="en-US" sz="800">
                <a:solidFill>
                  <a:schemeClr val="bg1"/>
                </a:solidFill>
                <a:latin typeface="+mn-lt"/>
              </a:rPr>
              <a:t>Maksimum Ödeme vadesi</a:t>
            </a:r>
            <a:endParaRPr lang="de-DE" altLang="en-US" sz="800">
              <a:solidFill>
                <a:schemeClr val="bg1"/>
              </a:solidFill>
              <a:latin typeface="+mn-lt"/>
            </a:endParaRPr>
          </a:p>
          <a:p>
            <a:pPr algn="ctr" defTabSz="914400" fontAlgn="ctr"/>
            <a:r>
              <a:rPr lang="de-DE" altLang="en-US" sz="800">
                <a:solidFill>
                  <a:schemeClr val="bg1"/>
                </a:solidFill>
                <a:latin typeface="+mn-lt"/>
              </a:rPr>
              <a:t> </a:t>
            </a:r>
            <a:r>
              <a:rPr lang="tr-TR" altLang="en-US" sz="800">
                <a:solidFill>
                  <a:schemeClr val="bg1"/>
                </a:solidFill>
                <a:latin typeface="+mn-lt"/>
              </a:rPr>
              <a:t>(Fatura vadesi, maksimum ödeme</a:t>
            </a:r>
          </a:p>
          <a:p>
            <a:pPr algn="ctr" defTabSz="914400" fontAlgn="ctr"/>
            <a:r>
              <a:rPr lang="tr-TR" altLang="en-US" sz="800">
                <a:solidFill>
                  <a:schemeClr val="bg1"/>
                </a:solidFill>
                <a:latin typeface="+mn-lt"/>
              </a:rPr>
              <a:t> vadesini  geçemez)</a:t>
            </a:r>
          </a:p>
          <a:p>
            <a:pPr algn="ctr" defTabSz="914400" fontAlgn="ctr"/>
            <a:endParaRPr lang="de-DE" altLang="en-US" sz="800">
              <a:solidFill>
                <a:schemeClr val="bg1"/>
              </a:solidFill>
              <a:latin typeface="+mn-lt"/>
            </a:endParaRPr>
          </a:p>
          <a:p>
            <a:pPr algn="ctr" defTabSz="914400" fontAlgn="ctr"/>
            <a:r>
              <a:rPr lang="tr-TR" altLang="en-US" sz="800">
                <a:solidFill>
                  <a:schemeClr val="bg1"/>
                </a:solidFill>
                <a:latin typeface="+mn-lt"/>
              </a:rPr>
              <a:t>Örnek:</a:t>
            </a:r>
            <a:r>
              <a:rPr lang="de-DE" altLang="en-US" sz="800">
                <a:solidFill>
                  <a:schemeClr val="bg1"/>
                </a:solidFill>
                <a:latin typeface="+mn-lt"/>
              </a:rPr>
              <a:t> 60 </a:t>
            </a:r>
            <a:r>
              <a:rPr lang="tr-TR" altLang="en-US" sz="800">
                <a:solidFill>
                  <a:schemeClr val="bg1"/>
                </a:solidFill>
                <a:latin typeface="+mn-lt"/>
              </a:rPr>
              <a:t>gün</a:t>
            </a:r>
            <a:endParaRPr lang="de-DE" altLang="en-US" sz="8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90476" name="AutoShape 12"/>
          <p:cNvSpPr>
            <a:spLocks noChangeArrowheads="1"/>
          </p:cNvSpPr>
          <p:nvPr/>
        </p:nvSpPr>
        <p:spPr bwMode="auto">
          <a:xfrm>
            <a:off x="2843213" y="3141663"/>
            <a:ext cx="1728787" cy="935037"/>
          </a:xfrm>
          <a:prstGeom prst="homePlate">
            <a:avLst>
              <a:gd name="adj" fmla="val 46222"/>
            </a:avLst>
          </a:prstGeom>
          <a:solidFill>
            <a:srgbClr val="FB3F3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r>
              <a:rPr lang="tr-TR" altLang="en-US" sz="800">
                <a:solidFill>
                  <a:schemeClr val="bg1"/>
                </a:solidFill>
                <a:latin typeface="+mn-lt"/>
              </a:rPr>
              <a:t>Maksimum uzatılan vade</a:t>
            </a:r>
          </a:p>
          <a:p>
            <a:pPr algn="ctr" defTabSz="914400"/>
            <a:r>
              <a:rPr lang="tr-TR" altLang="en-US" sz="800">
                <a:solidFill>
                  <a:schemeClr val="bg1"/>
                </a:solidFill>
                <a:latin typeface="+mn-lt"/>
              </a:rPr>
              <a:t>(bu süre zarfında alacağın </a:t>
            </a:r>
          </a:p>
          <a:p>
            <a:pPr algn="ctr" defTabSz="914400"/>
            <a:r>
              <a:rPr lang="tr-TR" altLang="en-US" sz="800">
                <a:solidFill>
                  <a:schemeClr val="bg1"/>
                </a:solidFill>
                <a:latin typeface="+mn-lt"/>
              </a:rPr>
              <a:t>ödenmesi gerekir)</a:t>
            </a:r>
          </a:p>
          <a:p>
            <a:pPr algn="ctr" defTabSz="914400" fontAlgn="ctr"/>
            <a:endParaRPr lang="tr-TR" altLang="en-US" sz="800">
              <a:solidFill>
                <a:schemeClr val="bg1"/>
              </a:solidFill>
              <a:latin typeface="+mn-lt"/>
            </a:endParaRPr>
          </a:p>
          <a:p>
            <a:pPr algn="ctr" defTabSz="914400" fontAlgn="ctr"/>
            <a:r>
              <a:rPr lang="tr-TR" altLang="en-US" sz="800">
                <a:solidFill>
                  <a:schemeClr val="bg1"/>
                </a:solidFill>
                <a:latin typeface="+mn-lt"/>
              </a:rPr>
              <a:t>60 gün </a:t>
            </a:r>
            <a:endParaRPr lang="de-DE" altLang="en-US" sz="8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90477" name="AutoShape 13"/>
          <p:cNvSpPr>
            <a:spLocks noChangeArrowheads="1"/>
          </p:cNvSpPr>
          <p:nvPr/>
        </p:nvSpPr>
        <p:spPr bwMode="auto">
          <a:xfrm>
            <a:off x="4572000" y="3141663"/>
            <a:ext cx="1584325" cy="935037"/>
          </a:xfrm>
          <a:prstGeom prst="homePlate">
            <a:avLst>
              <a:gd name="adj" fmla="val 42360"/>
            </a:avLst>
          </a:prstGeom>
          <a:solidFill>
            <a:srgbClr val="FB3F3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/>
            <a:endParaRPr lang="de-DE" altLang="en-US" sz="800">
              <a:latin typeface="+mn-lt"/>
            </a:endParaRPr>
          </a:p>
          <a:p>
            <a:pPr defTabSz="914400"/>
            <a:r>
              <a:rPr lang="tr-TR" altLang="en-US" sz="800">
                <a:solidFill>
                  <a:schemeClr val="bg1"/>
                </a:solidFill>
                <a:latin typeface="+mn-lt"/>
              </a:rPr>
              <a:t>Ödemenin  olmadığına </a:t>
            </a:r>
          </a:p>
          <a:p>
            <a:pPr defTabSz="914400"/>
            <a:r>
              <a:rPr lang="tr-TR" altLang="en-US" sz="800">
                <a:solidFill>
                  <a:schemeClr val="bg1"/>
                </a:solidFill>
                <a:latin typeface="+mn-lt"/>
              </a:rPr>
              <a:t>dair  ihbar</a:t>
            </a:r>
            <a:r>
              <a:rPr lang="de-DE" altLang="en-US" sz="800">
                <a:solidFill>
                  <a:schemeClr val="bg1"/>
                </a:solidFill>
                <a:latin typeface="+mn-lt"/>
              </a:rPr>
              <a:t> </a:t>
            </a:r>
          </a:p>
          <a:p>
            <a:pPr defTabSz="914400" fontAlgn="ctr"/>
            <a:r>
              <a:rPr lang="de-DE" altLang="en-US" sz="800">
                <a:solidFill>
                  <a:schemeClr val="bg1"/>
                </a:solidFill>
                <a:latin typeface="+mn-lt"/>
              </a:rPr>
              <a:t>(</a:t>
            </a:r>
            <a:r>
              <a:rPr lang="tr-TR" altLang="en-US" sz="800">
                <a:solidFill>
                  <a:schemeClr val="bg1"/>
                </a:solidFill>
                <a:latin typeface="+mn-lt"/>
              </a:rPr>
              <a:t>maksimum  uzatılan</a:t>
            </a:r>
          </a:p>
          <a:p>
            <a:pPr defTabSz="914400" fontAlgn="ctr"/>
            <a:r>
              <a:rPr lang="tr-TR" altLang="en-US" sz="800">
                <a:solidFill>
                  <a:schemeClr val="bg1"/>
                </a:solidFill>
                <a:latin typeface="+mn-lt"/>
              </a:rPr>
              <a:t> vadenin sonundan başlayarak)</a:t>
            </a:r>
            <a:endParaRPr lang="de-DE" altLang="en-US" sz="800">
              <a:solidFill>
                <a:schemeClr val="bg1"/>
              </a:solidFill>
              <a:latin typeface="+mn-lt"/>
            </a:endParaRPr>
          </a:p>
          <a:p>
            <a:pPr defTabSz="914400"/>
            <a:r>
              <a:rPr lang="tr-TR" altLang="en-US" sz="800">
                <a:solidFill>
                  <a:schemeClr val="bg1"/>
                </a:solidFill>
                <a:latin typeface="+mn-lt"/>
              </a:rPr>
              <a:t>ve  30 gün içerisinde </a:t>
            </a:r>
          </a:p>
          <a:p>
            <a:pPr defTabSz="914400"/>
            <a:r>
              <a:rPr lang="tr-TR" altLang="en-US" sz="800">
                <a:solidFill>
                  <a:schemeClr val="bg1"/>
                </a:solidFill>
                <a:latin typeface="+mn-lt"/>
              </a:rPr>
              <a:t>borç tahsilatına başlanması</a:t>
            </a:r>
            <a:endParaRPr lang="de-DE" altLang="en-US" sz="800">
              <a:solidFill>
                <a:schemeClr val="bg1"/>
              </a:solidFill>
              <a:latin typeface="+mn-lt"/>
            </a:endParaRPr>
          </a:p>
          <a:p>
            <a:pPr defTabSz="914400"/>
            <a:endParaRPr lang="de-DE" altLang="en-US" sz="800">
              <a:latin typeface="+mn-lt"/>
            </a:endParaRPr>
          </a:p>
          <a:p>
            <a:pPr defTabSz="914400"/>
            <a:endParaRPr lang="de-DE" altLang="en-US" sz="800">
              <a:latin typeface="+mn-lt"/>
            </a:endParaRPr>
          </a:p>
        </p:txBody>
      </p:sp>
      <p:sp>
        <p:nvSpPr>
          <p:cNvPr id="190478" name="Text Box 14"/>
          <p:cNvSpPr txBox="1">
            <a:spLocks noChangeArrowheads="1"/>
          </p:cNvSpPr>
          <p:nvPr/>
        </p:nvSpPr>
        <p:spPr bwMode="auto">
          <a:xfrm>
            <a:off x="6877050" y="1125538"/>
            <a:ext cx="1798638" cy="468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spcBef>
                <a:spcPct val="50000"/>
              </a:spcBef>
            </a:pPr>
            <a:r>
              <a:rPr lang="tr-TR" altLang="en-US" sz="800">
                <a:latin typeface="+mn-lt"/>
              </a:rPr>
              <a:t>Bekleme süresinin sona ermesi = Zararın gerçekleştiği tarih = Zararın ihbarı</a:t>
            </a:r>
            <a:endParaRPr lang="de-DE" altLang="en-US" sz="800">
              <a:latin typeface="+mn-lt"/>
            </a:endParaRPr>
          </a:p>
        </p:txBody>
      </p:sp>
      <p:sp>
        <p:nvSpPr>
          <p:cNvPr id="190479" name="AutoShape 15"/>
          <p:cNvSpPr>
            <a:spLocks noChangeArrowheads="1"/>
          </p:cNvSpPr>
          <p:nvPr/>
        </p:nvSpPr>
        <p:spPr bwMode="auto">
          <a:xfrm>
            <a:off x="7596188" y="3141663"/>
            <a:ext cx="1152525" cy="863600"/>
          </a:xfrm>
          <a:prstGeom prst="homePlate">
            <a:avLst>
              <a:gd name="adj" fmla="val 33364"/>
            </a:avLst>
          </a:prstGeom>
          <a:solidFill>
            <a:srgbClr val="FB3F3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r>
              <a:rPr lang="tr-TR" altLang="en-US" sz="800">
                <a:solidFill>
                  <a:schemeClr val="bg1"/>
                </a:solidFill>
                <a:latin typeface="+mn-lt"/>
              </a:rPr>
              <a:t>Zararın ödenmesi ve </a:t>
            </a:r>
          </a:p>
          <a:p>
            <a:pPr algn="ctr" defTabSz="914400"/>
            <a:r>
              <a:rPr lang="tr-TR" altLang="en-US" sz="800">
                <a:solidFill>
                  <a:schemeClr val="bg1"/>
                </a:solidFill>
                <a:latin typeface="+mn-lt"/>
              </a:rPr>
              <a:t>takibi </a:t>
            </a:r>
          </a:p>
          <a:p>
            <a:pPr algn="ctr" defTabSz="914400"/>
            <a:r>
              <a:rPr lang="tr-TR" altLang="en-US" sz="800">
                <a:solidFill>
                  <a:schemeClr val="bg1"/>
                </a:solidFill>
                <a:latin typeface="+mn-lt"/>
              </a:rPr>
              <a:t>(30 gün içerisinde)</a:t>
            </a:r>
            <a:endParaRPr lang="de-DE" altLang="en-US" sz="8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90480" name="AutoShape 16"/>
          <p:cNvSpPr>
            <a:spLocks noChangeArrowheads="1"/>
          </p:cNvSpPr>
          <p:nvPr/>
        </p:nvSpPr>
        <p:spPr bwMode="auto">
          <a:xfrm>
            <a:off x="2843213" y="4365625"/>
            <a:ext cx="4752975" cy="431800"/>
          </a:xfrm>
          <a:prstGeom prst="homePlate">
            <a:avLst>
              <a:gd name="adj" fmla="val 275184"/>
            </a:avLst>
          </a:prstGeom>
          <a:solidFill>
            <a:srgbClr val="FB3F3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 fontAlgn="ctr"/>
            <a:r>
              <a:rPr lang="tr-TR" altLang="en-US" sz="800">
                <a:solidFill>
                  <a:schemeClr val="bg1"/>
                </a:solidFill>
                <a:latin typeface="+mn-lt"/>
              </a:rPr>
              <a:t>Bekleme Süresi</a:t>
            </a:r>
          </a:p>
          <a:p>
            <a:pPr algn="ctr" defTabSz="914400" fontAlgn="ctr"/>
            <a:r>
              <a:rPr lang="tr-TR" altLang="en-US" sz="800">
                <a:solidFill>
                  <a:schemeClr val="bg1"/>
                </a:solidFill>
                <a:latin typeface="+mn-lt"/>
              </a:rPr>
              <a:t>(1</a:t>
            </a:r>
            <a:r>
              <a:rPr lang="nl-NL" altLang="en-US" sz="800">
                <a:solidFill>
                  <a:schemeClr val="bg1"/>
                </a:solidFill>
                <a:latin typeface="+mn-lt"/>
              </a:rPr>
              <a:t>5</a:t>
            </a:r>
            <a:r>
              <a:rPr lang="tr-TR" altLang="en-US" sz="800">
                <a:solidFill>
                  <a:schemeClr val="bg1"/>
                </a:solidFill>
                <a:latin typeface="+mn-lt"/>
              </a:rPr>
              <a:t>0 gün)</a:t>
            </a:r>
            <a:endParaRPr lang="de-DE" altLang="en-US" sz="8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90481" name="AutoShape 17"/>
          <p:cNvSpPr>
            <a:spLocks/>
          </p:cNvSpPr>
          <p:nvPr/>
        </p:nvSpPr>
        <p:spPr bwMode="auto">
          <a:xfrm rot="-5400000">
            <a:off x="5957888" y="1323975"/>
            <a:ext cx="215900" cy="2698750"/>
          </a:xfrm>
          <a:prstGeom prst="rightBrace">
            <a:avLst>
              <a:gd name="adj1" fmla="val 1041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endParaRPr lang="en-GB" altLang="en-US" baseline="-12000">
              <a:latin typeface="+mn-lt"/>
            </a:endParaRPr>
          </a:p>
        </p:txBody>
      </p:sp>
      <p:sp>
        <p:nvSpPr>
          <p:cNvPr id="190482" name="Text Box 18"/>
          <p:cNvSpPr txBox="1">
            <a:spLocks noChangeArrowheads="1"/>
          </p:cNvSpPr>
          <p:nvPr/>
        </p:nvSpPr>
        <p:spPr bwMode="auto">
          <a:xfrm>
            <a:off x="4859338" y="1989138"/>
            <a:ext cx="22320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spcBef>
                <a:spcPct val="50000"/>
              </a:spcBef>
            </a:pPr>
            <a:r>
              <a:rPr lang="tr-TR" altLang="en-US" sz="800">
                <a:latin typeface="+mn-lt"/>
              </a:rPr>
              <a:t>İhbar süresi içerisinde  alacak ödenmediği sürece, Maksimum uzatılan vadenin sonundan sonraki yüklemeler ve hizmetler  için teminat durmaktadır.</a:t>
            </a:r>
            <a:endParaRPr lang="de-DE" altLang="en-US" sz="800">
              <a:latin typeface="+mn-lt"/>
            </a:endParaRPr>
          </a:p>
        </p:txBody>
      </p:sp>
      <p:sp>
        <p:nvSpPr>
          <p:cNvPr id="190483" name="Text Box 19"/>
          <p:cNvSpPr txBox="1">
            <a:spLocks noChangeArrowheads="1"/>
          </p:cNvSpPr>
          <p:nvPr/>
        </p:nvSpPr>
        <p:spPr bwMode="auto">
          <a:xfrm>
            <a:off x="1692275" y="274638"/>
            <a:ext cx="54721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hangingPunct="0">
              <a:spcBef>
                <a:spcPct val="0"/>
              </a:spcBef>
            </a:pPr>
            <a:r>
              <a:rPr lang="tr-TR" altLang="en-US" sz="1800" dirty="0">
                <a:solidFill>
                  <a:schemeClr val="accent2"/>
                </a:solidFill>
                <a:latin typeface="+mj-lt"/>
                <a:ea typeface="+mj-ea"/>
                <a:cs typeface="Arial" panose="020B0604020202020204" pitchFamily="34" charset="0"/>
              </a:rPr>
              <a:t>POLİÇENİN İŞLEYİŞİ (TEMERRÜT)</a:t>
            </a:r>
            <a:endParaRPr lang="de-DE" altLang="en-US" sz="1800" dirty="0">
              <a:solidFill>
                <a:schemeClr val="accent2"/>
              </a:solidFill>
              <a:latin typeface="+mj-lt"/>
              <a:ea typeface="+mj-ea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de-DE" altLang="en-US" dirty="0"/>
              <a:t>Atradius </a:t>
            </a:r>
            <a:r>
              <a:rPr lang="de-DE" altLang="en-US" dirty="0" err="1"/>
              <a:t>Türkiye</a:t>
            </a:r>
            <a:endParaRPr lang="de-DE" altLang="en-US" dirty="0"/>
          </a:p>
        </p:txBody>
      </p:sp>
      <p:sp>
        <p:nvSpPr>
          <p:cNvPr id="16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74769E-7493-4650-9CF0-354A473C8DCF}" type="slidenum">
              <a:rPr lang="de-DE" altLang="en-US"/>
              <a:pPr/>
              <a:t>17</a:t>
            </a:fld>
            <a:endParaRPr lang="de-DE" altLang="en-US"/>
          </a:p>
        </p:txBody>
      </p:sp>
      <p:sp>
        <p:nvSpPr>
          <p:cNvPr id="192514" name="Rectangle 2"/>
          <p:cNvSpPr>
            <a:spLocks noChangeArrowheads="1"/>
          </p:cNvSpPr>
          <p:nvPr/>
        </p:nvSpPr>
        <p:spPr bwMode="auto">
          <a:xfrm>
            <a:off x="395288" y="352425"/>
            <a:ext cx="554513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hangingPunct="0">
              <a:spcBef>
                <a:spcPct val="0"/>
              </a:spcBef>
            </a:pPr>
            <a:r>
              <a:rPr lang="tr-TR" altLang="en-US" sz="1800" dirty="0">
                <a:solidFill>
                  <a:schemeClr val="accent2"/>
                </a:solidFill>
                <a:latin typeface="+mj-lt"/>
                <a:ea typeface="+mj-ea"/>
                <a:cs typeface="Arial" panose="020B0604020202020204" pitchFamily="34" charset="0"/>
              </a:rPr>
              <a:t>Atradius Modüler Sigortası...</a:t>
            </a:r>
          </a:p>
        </p:txBody>
      </p:sp>
      <p:sp>
        <p:nvSpPr>
          <p:cNvPr id="192515" name="Rectangle 3"/>
          <p:cNvSpPr>
            <a:spLocks noChangeArrowheads="1"/>
          </p:cNvSpPr>
          <p:nvPr/>
        </p:nvSpPr>
        <p:spPr bwMode="auto">
          <a:xfrm>
            <a:off x="2525713" y="2492375"/>
            <a:ext cx="1981200" cy="3154363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endParaRPr lang="tr-TR" altLang="en-US">
              <a:solidFill>
                <a:schemeClr val="accent3"/>
              </a:solidFill>
              <a:latin typeface="+mn-lt"/>
            </a:endParaRPr>
          </a:p>
        </p:txBody>
      </p:sp>
      <p:sp>
        <p:nvSpPr>
          <p:cNvPr id="192516" name="Rectangle 4"/>
          <p:cNvSpPr>
            <a:spLocks noChangeArrowheads="1"/>
          </p:cNvSpPr>
          <p:nvPr/>
        </p:nvSpPr>
        <p:spPr bwMode="auto">
          <a:xfrm>
            <a:off x="4637088" y="2492375"/>
            <a:ext cx="1981200" cy="3154363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endParaRPr lang="tr-TR" altLang="en-US">
              <a:solidFill>
                <a:schemeClr val="accent3"/>
              </a:solidFill>
              <a:latin typeface="+mn-lt"/>
            </a:endParaRPr>
          </a:p>
        </p:txBody>
      </p:sp>
      <p:sp>
        <p:nvSpPr>
          <p:cNvPr id="192517" name="Rectangle 5"/>
          <p:cNvSpPr>
            <a:spLocks noChangeArrowheads="1"/>
          </p:cNvSpPr>
          <p:nvPr/>
        </p:nvSpPr>
        <p:spPr bwMode="auto">
          <a:xfrm>
            <a:off x="6770688" y="2492375"/>
            <a:ext cx="1981200" cy="3154363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endParaRPr lang="tr-TR" altLang="en-US">
              <a:solidFill>
                <a:schemeClr val="accent3"/>
              </a:solidFill>
              <a:latin typeface="+mn-lt"/>
            </a:endParaRPr>
          </a:p>
        </p:txBody>
      </p:sp>
      <p:sp>
        <p:nvSpPr>
          <p:cNvPr id="192518" name="Rectangle 6"/>
          <p:cNvSpPr>
            <a:spLocks noChangeArrowheads="1"/>
          </p:cNvSpPr>
          <p:nvPr/>
        </p:nvSpPr>
        <p:spPr bwMode="auto">
          <a:xfrm>
            <a:off x="422275" y="1628775"/>
            <a:ext cx="1981200" cy="627063"/>
          </a:xfrm>
          <a:prstGeom prst="rect">
            <a:avLst/>
          </a:prstGeom>
          <a:solidFill>
            <a:srgbClr val="FB3F3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r>
              <a:rPr lang="tr-TR" altLang="en-US" sz="1400" b="1">
                <a:solidFill>
                  <a:schemeClr val="bg1"/>
                </a:solidFill>
                <a:latin typeface="+mn-lt"/>
              </a:rPr>
              <a:t>Finansal riskin </a:t>
            </a:r>
          </a:p>
          <a:p>
            <a:pPr algn="ctr" defTabSz="914400"/>
            <a:r>
              <a:rPr lang="tr-TR" altLang="en-US" sz="1400" b="1">
                <a:solidFill>
                  <a:schemeClr val="bg1"/>
                </a:solidFill>
                <a:latin typeface="+mn-lt"/>
              </a:rPr>
              <a:t>azaltılmasına</a:t>
            </a:r>
          </a:p>
          <a:p>
            <a:pPr algn="ctr" defTabSz="914400"/>
            <a:r>
              <a:rPr lang="tr-TR" altLang="en-US" sz="1400" b="1">
                <a:solidFill>
                  <a:schemeClr val="bg1"/>
                </a:solidFill>
                <a:latin typeface="+mn-lt"/>
              </a:rPr>
              <a:t>yardımcı olur</a:t>
            </a:r>
            <a:endParaRPr lang="en-GB" altLang="en-US" sz="14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192519" name="Rectangle 7"/>
          <p:cNvSpPr>
            <a:spLocks noChangeArrowheads="1"/>
          </p:cNvSpPr>
          <p:nvPr/>
        </p:nvSpPr>
        <p:spPr bwMode="auto">
          <a:xfrm>
            <a:off x="4637088" y="1557338"/>
            <a:ext cx="1981200" cy="698500"/>
          </a:xfrm>
          <a:prstGeom prst="rect">
            <a:avLst/>
          </a:prstGeom>
          <a:solidFill>
            <a:srgbClr val="FB3F3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>
              <a:lnSpc>
                <a:spcPct val="85000"/>
              </a:lnSpc>
            </a:pPr>
            <a:endParaRPr lang="tr-TR" altLang="en-US" sz="1400" b="1">
              <a:solidFill>
                <a:schemeClr val="bg1"/>
              </a:solidFill>
              <a:latin typeface="+mn-lt"/>
            </a:endParaRPr>
          </a:p>
          <a:p>
            <a:pPr algn="ctr" defTabSz="914400">
              <a:lnSpc>
                <a:spcPct val="85000"/>
              </a:lnSpc>
            </a:pPr>
            <a:r>
              <a:rPr lang="tr-TR" altLang="en-US" sz="1400" b="1">
                <a:solidFill>
                  <a:schemeClr val="bg1"/>
                </a:solidFill>
                <a:latin typeface="+mn-lt"/>
              </a:rPr>
              <a:t>Kredi riski yönetimi</a:t>
            </a:r>
          </a:p>
          <a:p>
            <a:pPr algn="ctr" defTabSz="914400">
              <a:lnSpc>
                <a:spcPct val="85000"/>
              </a:lnSpc>
            </a:pPr>
            <a:r>
              <a:rPr lang="tr-TR" altLang="en-US" sz="1400" b="1">
                <a:solidFill>
                  <a:schemeClr val="bg1"/>
                </a:solidFill>
                <a:latin typeface="+mn-lt"/>
              </a:rPr>
              <a:t>politikalarını </a:t>
            </a:r>
          </a:p>
          <a:p>
            <a:pPr algn="ctr" defTabSz="914400">
              <a:lnSpc>
                <a:spcPct val="85000"/>
              </a:lnSpc>
            </a:pPr>
            <a:r>
              <a:rPr lang="tr-TR" altLang="en-US" sz="1400" b="1">
                <a:solidFill>
                  <a:schemeClr val="bg1"/>
                </a:solidFill>
                <a:latin typeface="+mn-lt"/>
              </a:rPr>
              <a:t>destekler</a:t>
            </a:r>
            <a:endParaRPr lang="de-DE" altLang="en-US" sz="14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192520" name="Rectangle 8"/>
          <p:cNvSpPr>
            <a:spLocks noChangeArrowheads="1"/>
          </p:cNvSpPr>
          <p:nvPr/>
        </p:nvSpPr>
        <p:spPr bwMode="auto">
          <a:xfrm>
            <a:off x="6734175" y="1844675"/>
            <a:ext cx="1981200" cy="411163"/>
          </a:xfrm>
          <a:prstGeom prst="rect">
            <a:avLst/>
          </a:prstGeom>
          <a:solidFill>
            <a:srgbClr val="FB3F3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r>
              <a:rPr lang="tr-TR" altLang="en-US" sz="1400" b="1">
                <a:solidFill>
                  <a:schemeClr val="bg1"/>
                </a:solidFill>
                <a:latin typeface="+mn-lt"/>
              </a:rPr>
              <a:t>Satışları artırır</a:t>
            </a:r>
            <a:endParaRPr lang="en-GB" altLang="en-US" sz="14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192521" name="Rectangle 9"/>
          <p:cNvSpPr>
            <a:spLocks noChangeArrowheads="1"/>
          </p:cNvSpPr>
          <p:nvPr/>
        </p:nvSpPr>
        <p:spPr bwMode="auto">
          <a:xfrm>
            <a:off x="2525713" y="1844675"/>
            <a:ext cx="1981200" cy="411163"/>
          </a:xfrm>
          <a:prstGeom prst="rect">
            <a:avLst/>
          </a:prstGeom>
          <a:solidFill>
            <a:srgbClr val="FB3F3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r>
              <a:rPr lang="tr-TR" altLang="en-US" sz="1400" b="1">
                <a:solidFill>
                  <a:schemeClr val="bg1"/>
                </a:solidFill>
                <a:latin typeface="+mn-lt"/>
              </a:rPr>
              <a:t>Nakit akışını düzenler</a:t>
            </a:r>
            <a:endParaRPr lang="en-GB" altLang="en-US" sz="14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192522" name="Rectangle 10"/>
          <p:cNvSpPr>
            <a:spLocks noChangeArrowheads="1"/>
          </p:cNvSpPr>
          <p:nvPr/>
        </p:nvSpPr>
        <p:spPr bwMode="auto">
          <a:xfrm>
            <a:off x="433388" y="2492375"/>
            <a:ext cx="1981200" cy="3154363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endParaRPr lang="tr-TR" altLang="en-US">
              <a:solidFill>
                <a:schemeClr val="accent3"/>
              </a:solidFill>
              <a:latin typeface="+mn-lt"/>
            </a:endParaRPr>
          </a:p>
        </p:txBody>
      </p:sp>
      <p:sp>
        <p:nvSpPr>
          <p:cNvPr id="192523" name="Rectangle 11"/>
          <p:cNvSpPr>
            <a:spLocks noChangeArrowheads="1"/>
          </p:cNvSpPr>
          <p:nvPr/>
        </p:nvSpPr>
        <p:spPr bwMode="auto">
          <a:xfrm>
            <a:off x="541338" y="2563813"/>
            <a:ext cx="1784350" cy="2890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/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Politik ve ticari  risklere karşı korunma sağlar.</a:t>
            </a:r>
            <a:endParaRPr lang="en-GB" altLang="en-US" sz="1400" dirty="0">
              <a:solidFill>
                <a:schemeClr val="accent3"/>
              </a:solidFill>
              <a:latin typeface="+mn-lt"/>
            </a:endParaRPr>
          </a:p>
          <a:p>
            <a:pPr defTabSz="914400"/>
            <a:endParaRPr lang="en-GB" altLang="en-US" sz="1400" dirty="0">
              <a:solidFill>
                <a:schemeClr val="accent3"/>
              </a:solidFill>
              <a:latin typeface="+mn-lt"/>
            </a:endParaRPr>
          </a:p>
          <a:p>
            <a:pPr defTabSz="914400"/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Sorunlu  kredilere karşılık ayrılan provizyonları azaltır.</a:t>
            </a:r>
          </a:p>
          <a:p>
            <a:pPr defTabSz="914400"/>
            <a:endParaRPr lang="tr-TR" altLang="en-US" sz="1400" dirty="0">
              <a:solidFill>
                <a:schemeClr val="accent3"/>
              </a:solidFill>
              <a:latin typeface="+mn-lt"/>
            </a:endParaRPr>
          </a:p>
          <a:p>
            <a:pPr defTabSz="914400"/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Katastrofik risklere</a:t>
            </a:r>
          </a:p>
          <a:p>
            <a:pPr defTabSz="914400"/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karşı korunma sağlar.</a:t>
            </a:r>
            <a:endParaRPr lang="en-GB" altLang="en-US" sz="1400" dirty="0">
              <a:solidFill>
                <a:schemeClr val="accent3"/>
              </a:solidFill>
              <a:latin typeface="+mn-lt"/>
            </a:endParaRPr>
          </a:p>
          <a:p>
            <a:pPr defTabSz="914400"/>
            <a:endParaRPr lang="en-GB" altLang="en-US" sz="1400" dirty="0">
              <a:solidFill>
                <a:schemeClr val="accent3"/>
              </a:solidFill>
              <a:latin typeface="+mn-lt"/>
            </a:endParaRPr>
          </a:p>
          <a:p>
            <a:pPr defTabSz="914400"/>
            <a:endParaRPr lang="tr-TR" altLang="en-US" sz="1400" dirty="0">
              <a:solidFill>
                <a:schemeClr val="accent3"/>
              </a:solidFill>
              <a:latin typeface="+mn-lt"/>
            </a:endParaRPr>
          </a:p>
        </p:txBody>
      </p:sp>
      <p:sp>
        <p:nvSpPr>
          <p:cNvPr id="192524" name="Rectangle 12"/>
          <p:cNvSpPr>
            <a:spLocks noChangeArrowheads="1"/>
          </p:cNvSpPr>
          <p:nvPr/>
        </p:nvSpPr>
        <p:spPr bwMode="auto">
          <a:xfrm>
            <a:off x="2620963" y="2563813"/>
            <a:ext cx="1733550" cy="2675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/>
            <a:r>
              <a:rPr lang="tr-TR" altLang="en-US" sz="1400">
                <a:solidFill>
                  <a:schemeClr val="accent3"/>
                </a:solidFill>
                <a:latin typeface="+mn-lt"/>
              </a:rPr>
              <a:t>Hasar ödemeleri</a:t>
            </a:r>
          </a:p>
          <a:p>
            <a:pPr defTabSz="914400"/>
            <a:endParaRPr lang="tr-TR" altLang="en-US" sz="1400">
              <a:solidFill>
                <a:schemeClr val="accent3"/>
              </a:solidFill>
              <a:latin typeface="+mn-lt"/>
            </a:endParaRPr>
          </a:p>
          <a:p>
            <a:pPr defTabSz="914400"/>
            <a:r>
              <a:rPr lang="tr-TR" altLang="en-US" sz="1400">
                <a:solidFill>
                  <a:schemeClr val="accent3"/>
                </a:solidFill>
                <a:latin typeface="+mn-lt"/>
              </a:rPr>
              <a:t>Alacak tahsil sürecini hızlandırır.</a:t>
            </a:r>
          </a:p>
          <a:p>
            <a:pPr defTabSz="914400"/>
            <a:endParaRPr lang="tr-TR" altLang="en-US" sz="1400">
              <a:solidFill>
                <a:schemeClr val="accent3"/>
              </a:solidFill>
              <a:latin typeface="+mn-lt"/>
            </a:endParaRPr>
          </a:p>
          <a:p>
            <a:pPr defTabSz="914400"/>
            <a:r>
              <a:rPr lang="tr-TR" altLang="en-US" sz="1400">
                <a:solidFill>
                  <a:schemeClr val="accent3"/>
                </a:solidFill>
                <a:latin typeface="+mn-lt"/>
              </a:rPr>
              <a:t>F</a:t>
            </a:r>
            <a:r>
              <a:rPr lang="en-GB" altLang="en-US" sz="1400">
                <a:solidFill>
                  <a:schemeClr val="accent3"/>
                </a:solidFill>
                <a:latin typeface="+mn-lt"/>
              </a:rPr>
              <a:t>i</a:t>
            </a:r>
            <a:r>
              <a:rPr lang="tr-TR" altLang="en-US" sz="1400">
                <a:solidFill>
                  <a:schemeClr val="accent3"/>
                </a:solidFill>
                <a:latin typeface="+mn-lt"/>
              </a:rPr>
              <a:t>nansal kaynak yaratmaya yardımcı olur.</a:t>
            </a:r>
          </a:p>
          <a:p>
            <a:pPr defTabSz="914400"/>
            <a:r>
              <a:rPr lang="tr-TR" altLang="en-US" sz="1400">
                <a:solidFill>
                  <a:schemeClr val="accent3"/>
                </a:solidFill>
                <a:latin typeface="+mn-lt"/>
              </a:rPr>
              <a:t>Faktoring, fatura finansmanı, teminat konusunda iyileştirme</a:t>
            </a:r>
            <a:endParaRPr lang="de-DE" altLang="en-US" sz="1400">
              <a:solidFill>
                <a:schemeClr val="accent3"/>
              </a:solidFill>
              <a:latin typeface="+mn-lt"/>
            </a:endParaRPr>
          </a:p>
        </p:txBody>
      </p:sp>
      <p:sp>
        <p:nvSpPr>
          <p:cNvPr id="192525" name="Rectangle 13"/>
          <p:cNvSpPr>
            <a:spLocks noChangeArrowheads="1"/>
          </p:cNvSpPr>
          <p:nvPr/>
        </p:nvSpPr>
        <p:spPr bwMode="auto">
          <a:xfrm>
            <a:off x="4737100" y="2551113"/>
            <a:ext cx="1922463" cy="2890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/>
            <a:r>
              <a:rPr lang="tr-TR" altLang="en-US" sz="1400">
                <a:solidFill>
                  <a:schemeClr val="accent3"/>
                </a:solidFill>
                <a:latin typeface="+mn-lt"/>
              </a:rPr>
              <a:t>Müşteri  hakkında  istihbarat imkanı sağlar.</a:t>
            </a:r>
          </a:p>
          <a:p>
            <a:pPr defTabSz="914400"/>
            <a:endParaRPr lang="tr-TR" altLang="en-US" sz="1400">
              <a:solidFill>
                <a:schemeClr val="accent3"/>
              </a:solidFill>
              <a:latin typeface="+mn-lt"/>
            </a:endParaRPr>
          </a:p>
          <a:p>
            <a:pPr defTabSz="914400"/>
            <a:r>
              <a:rPr lang="tr-TR" altLang="en-US" sz="1400">
                <a:solidFill>
                  <a:schemeClr val="accent3"/>
                </a:solidFill>
                <a:latin typeface="+mn-lt"/>
              </a:rPr>
              <a:t>Mali bir kontrol sağlar.</a:t>
            </a:r>
            <a:endParaRPr lang="en-GB" altLang="en-US" sz="1400">
              <a:solidFill>
                <a:schemeClr val="accent3"/>
              </a:solidFill>
              <a:latin typeface="+mn-lt"/>
            </a:endParaRPr>
          </a:p>
          <a:p>
            <a:pPr defTabSz="914400"/>
            <a:endParaRPr lang="tr-TR" altLang="en-US" sz="1400">
              <a:solidFill>
                <a:schemeClr val="accent3"/>
              </a:solidFill>
              <a:latin typeface="+mn-lt"/>
            </a:endParaRPr>
          </a:p>
          <a:p>
            <a:pPr defTabSz="914400"/>
            <a:r>
              <a:rPr lang="tr-TR" altLang="en-US" sz="1400">
                <a:solidFill>
                  <a:schemeClr val="accent3"/>
                </a:solidFill>
                <a:latin typeface="+mn-lt"/>
              </a:rPr>
              <a:t>Konusunda uzman olarak, ikinci bir görüş imkanı  sağlar.</a:t>
            </a:r>
          </a:p>
          <a:p>
            <a:pPr defTabSz="914400"/>
            <a:endParaRPr lang="tr-TR" altLang="en-US" sz="1400">
              <a:solidFill>
                <a:schemeClr val="accent3"/>
              </a:solidFill>
              <a:latin typeface="+mn-lt"/>
            </a:endParaRPr>
          </a:p>
          <a:p>
            <a:pPr defTabSz="914400"/>
            <a:r>
              <a:rPr lang="tr-TR" altLang="en-US" sz="1400">
                <a:solidFill>
                  <a:schemeClr val="accent3"/>
                </a:solidFill>
                <a:latin typeface="+mn-lt"/>
              </a:rPr>
              <a:t>Sorunlu kredi tutarının azalmasını sağlar.</a:t>
            </a:r>
          </a:p>
        </p:txBody>
      </p:sp>
      <p:sp>
        <p:nvSpPr>
          <p:cNvPr id="192526" name="Rectangle 14"/>
          <p:cNvSpPr>
            <a:spLocks noChangeArrowheads="1"/>
          </p:cNvSpPr>
          <p:nvPr/>
        </p:nvSpPr>
        <p:spPr bwMode="auto">
          <a:xfrm>
            <a:off x="6878638" y="2538413"/>
            <a:ext cx="1843087" cy="3105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/>
            <a:r>
              <a:rPr lang="tr-TR" altLang="en-US" sz="1400">
                <a:solidFill>
                  <a:schemeClr val="accent3"/>
                </a:solidFill>
                <a:latin typeface="+mn-lt"/>
              </a:rPr>
              <a:t>Alıcılara daha çekici koşullar sunar, teminatsız çalışma imkanı yaratır.</a:t>
            </a:r>
            <a:endParaRPr lang="en-GB" altLang="en-US" sz="1400">
              <a:solidFill>
                <a:schemeClr val="accent3"/>
              </a:solidFill>
              <a:latin typeface="+mn-lt"/>
            </a:endParaRPr>
          </a:p>
          <a:p>
            <a:pPr defTabSz="914400"/>
            <a:endParaRPr lang="en-GB" altLang="en-US" sz="1400">
              <a:solidFill>
                <a:schemeClr val="accent3"/>
              </a:solidFill>
              <a:latin typeface="+mn-lt"/>
            </a:endParaRPr>
          </a:p>
          <a:p>
            <a:pPr defTabSz="914400"/>
            <a:r>
              <a:rPr lang="tr-TR" altLang="en-US" sz="1400">
                <a:solidFill>
                  <a:schemeClr val="accent3"/>
                </a:solidFill>
                <a:latin typeface="+mn-lt"/>
              </a:rPr>
              <a:t>Potansiyel müşterilerin finansal güçlülüğü hakkında  bilgi almak mümkündür.</a:t>
            </a:r>
          </a:p>
          <a:p>
            <a:pPr defTabSz="914400"/>
            <a:endParaRPr lang="tr-TR" altLang="en-US" sz="1400">
              <a:solidFill>
                <a:schemeClr val="accent3"/>
              </a:solidFill>
              <a:latin typeface="+mn-lt"/>
            </a:endParaRPr>
          </a:p>
          <a:p>
            <a:pPr defTabSz="914400"/>
            <a:r>
              <a:rPr lang="tr-TR" altLang="en-US" sz="1400">
                <a:solidFill>
                  <a:schemeClr val="accent3"/>
                </a:solidFill>
                <a:latin typeface="+mn-lt"/>
              </a:rPr>
              <a:t>Yeni müşterilere ve pazarlara girilmesini sağlar.</a:t>
            </a:r>
            <a:endParaRPr lang="de-DE" altLang="en-US" sz="1400">
              <a:solidFill>
                <a:schemeClr val="accent3"/>
              </a:solidFill>
              <a:latin typeface="+mn-lt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Visual"/>
          <p:cNvSpPr/>
          <p:nvPr/>
        </p:nvSpPr>
        <p:spPr>
          <a:xfrm>
            <a:off x="0" y="0"/>
            <a:ext cx="9144000" cy="28116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altLang="en-US" b="1" dirty="0">
                <a:solidFill>
                  <a:srgbClr val="646464"/>
                </a:solidFill>
              </a:rPr>
              <a:t>Sizin ihtiyaçlarınız doğrultusunda hizmet vermeye hazırız</a:t>
            </a:r>
            <a:r>
              <a:rPr lang="en-GB" altLang="en-US" b="1" dirty="0" smtClean="0">
                <a:solidFill>
                  <a:srgbClr val="646464"/>
                </a:solidFill>
              </a:rPr>
              <a:t>.</a:t>
            </a:r>
            <a:endParaRPr lang="tr-TR" altLang="en-US" b="1" dirty="0" smtClean="0">
              <a:solidFill>
                <a:srgbClr val="646464"/>
              </a:solidFill>
            </a:endParaRPr>
          </a:p>
          <a:p>
            <a:pPr marL="0" indent="0" algn="ctr">
              <a:buNone/>
            </a:pPr>
            <a:r>
              <a:rPr lang="tr-TR" altLang="en-US" b="1" dirty="0" smtClean="0">
                <a:solidFill>
                  <a:srgbClr val="646464"/>
                </a:solidFill>
              </a:rPr>
              <a:t>Global </a:t>
            </a:r>
            <a:r>
              <a:rPr lang="tr-TR" altLang="en-US" b="1" dirty="0">
                <a:solidFill>
                  <a:srgbClr val="646464"/>
                </a:solidFill>
              </a:rPr>
              <a:t>gereksinimleriniz ne olursa olsun, Atradius yardımcı olur.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AEFD468-13DB-4482-BA06-D549E20FEF9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Atradius Türkiye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083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de-DE" altLang="en-US" dirty="0"/>
              <a:t>Atradius </a:t>
            </a:r>
            <a:r>
              <a:rPr lang="de-DE" altLang="en-US" dirty="0" err="1"/>
              <a:t>Türkiye</a:t>
            </a:r>
            <a:endParaRPr lang="de-DE" altLang="en-US" dirty="0"/>
          </a:p>
        </p:txBody>
      </p:sp>
      <p:sp>
        <p:nvSpPr>
          <p:cNvPr id="16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6E42AE-B0D7-474D-86D4-C275295CA8C0}" type="slidenum">
              <a:rPr lang="de-DE" altLang="en-US"/>
              <a:pPr/>
              <a:t>2</a:t>
            </a:fld>
            <a:endParaRPr lang="de-DE" altLang="en-US"/>
          </a:p>
        </p:txBody>
      </p:sp>
      <p:sp>
        <p:nvSpPr>
          <p:cNvPr id="163842" name="Rectangle 2"/>
          <p:cNvSpPr>
            <a:spLocks noChangeArrowheads="1"/>
          </p:cNvSpPr>
          <p:nvPr/>
        </p:nvSpPr>
        <p:spPr bwMode="auto">
          <a:xfrm>
            <a:off x="404813" y="212725"/>
            <a:ext cx="7696200" cy="36933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>
              <a:spcBef>
                <a:spcPct val="0"/>
              </a:spcBef>
            </a:pPr>
            <a:r>
              <a:rPr lang="tr-TR" altLang="en-US" dirty="0">
                <a:solidFill>
                  <a:schemeClr val="accent2"/>
                </a:solidFill>
                <a:latin typeface="+mj-lt"/>
                <a:ea typeface="+mj-ea"/>
                <a:cs typeface="Arial" panose="020B0604020202020204" pitchFamily="34" charset="0"/>
              </a:rPr>
              <a:t>Atradius Hakkında</a:t>
            </a:r>
            <a:endParaRPr lang="en-GB" altLang="en-US" dirty="0">
              <a:solidFill>
                <a:schemeClr val="accent2"/>
              </a:solidFill>
              <a:latin typeface="+mj-lt"/>
              <a:ea typeface="+mj-ea"/>
              <a:cs typeface="Arial" panose="020B0604020202020204" pitchFamily="34" charset="0"/>
            </a:endParaRP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703263" y="609600"/>
            <a:ext cx="7737475" cy="1143000"/>
          </a:xfrm>
        </p:spPr>
        <p:txBody>
          <a:bodyPr anchor="t"/>
          <a:lstStyle/>
          <a:p>
            <a:pPr>
              <a:lnSpc>
                <a:spcPct val="85000"/>
              </a:lnSpc>
            </a:pPr>
            <a:r>
              <a:rPr lang="de-DE" altLang="en-US" sz="1100">
                <a:latin typeface="IB Wb Regular" charset="0"/>
              </a:rPr>
              <a:t> </a:t>
            </a:r>
          </a:p>
        </p:txBody>
      </p:sp>
      <p:sp>
        <p:nvSpPr>
          <p:cNvPr id="163844" name="Rectangle 4"/>
          <p:cNvSpPr>
            <a:spLocks noChangeArrowheads="1"/>
          </p:cNvSpPr>
          <p:nvPr/>
        </p:nvSpPr>
        <p:spPr bwMode="auto">
          <a:xfrm>
            <a:off x="468313" y="1557338"/>
            <a:ext cx="7807325" cy="237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190500" indent="-1905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buClr>
                <a:srgbClr val="FF3300"/>
              </a:buClr>
              <a:buFont typeface="Monotype Sorts" pitchFamily="2" charset="2"/>
              <a:buChar char="n"/>
            </a:pPr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Dünyanın ikinci büyük kredi sigortası şirketi</a:t>
            </a:r>
          </a:p>
          <a:p>
            <a:pPr defTabSz="914400">
              <a:buClr>
                <a:srgbClr val="FF3300"/>
              </a:buClr>
              <a:buFont typeface="Monotype Sorts" pitchFamily="2" charset="2"/>
              <a:buChar char="n"/>
            </a:pPr>
            <a:endParaRPr lang="tr-TR" altLang="en-US" sz="1400" dirty="0">
              <a:solidFill>
                <a:schemeClr val="accent3"/>
              </a:solidFill>
              <a:latin typeface="+mn-lt"/>
            </a:endParaRPr>
          </a:p>
          <a:p>
            <a:pPr defTabSz="914400">
              <a:buClr>
                <a:srgbClr val="FF3300"/>
              </a:buClr>
              <a:buFont typeface="Monotype Sorts" pitchFamily="2" charset="2"/>
              <a:buChar char="n"/>
            </a:pPr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Finansal güç notu:</a:t>
            </a:r>
          </a:p>
          <a:p>
            <a:pPr lvl="1" defTabSz="914400">
              <a:buClr>
                <a:srgbClr val="FF3300"/>
              </a:buClr>
              <a:buFont typeface="Monotype Sorts" pitchFamily="2" charset="2"/>
              <a:buChar char="n"/>
            </a:pPr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A.M. Best “A (Excellent) - Stable”</a:t>
            </a:r>
          </a:p>
          <a:p>
            <a:pPr lvl="1" defTabSz="914400">
              <a:buClr>
                <a:srgbClr val="FF3300"/>
              </a:buClr>
              <a:buFont typeface="Monotype Sorts" pitchFamily="2" charset="2"/>
              <a:buChar char="n"/>
            </a:pPr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Moody’s “A3 - Stable”</a:t>
            </a:r>
          </a:p>
          <a:p>
            <a:pPr defTabSz="914400">
              <a:buClr>
                <a:srgbClr val="FF3300"/>
              </a:buClr>
              <a:buFont typeface="Monotype Sorts" pitchFamily="2" charset="2"/>
              <a:buChar char="n"/>
            </a:pPr>
            <a:endParaRPr lang="tr-TR" altLang="en-US" sz="1400" dirty="0">
              <a:solidFill>
                <a:schemeClr val="accent3"/>
              </a:solidFill>
              <a:latin typeface="+mn-lt"/>
            </a:endParaRPr>
          </a:p>
          <a:p>
            <a:pPr defTabSz="914400">
              <a:buClr>
                <a:srgbClr val="FF3300"/>
              </a:buClr>
              <a:buFont typeface="Monotype Sorts" pitchFamily="2" charset="2"/>
              <a:buChar char="n"/>
            </a:pPr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Tüm dünyada </a:t>
            </a:r>
            <a:r>
              <a:rPr lang="tr-TR" altLang="en-US" sz="1400" dirty="0" smtClean="0">
                <a:solidFill>
                  <a:schemeClr val="accent3"/>
                </a:solidFill>
                <a:latin typeface="+mn-lt"/>
              </a:rPr>
              <a:t>200 </a:t>
            </a:r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milyon şirketin finansal bilgilerine erişim </a:t>
            </a:r>
          </a:p>
          <a:p>
            <a:pPr defTabSz="914400">
              <a:buClr>
                <a:srgbClr val="FF3300"/>
              </a:buClr>
              <a:buFont typeface="Monotype Sorts" pitchFamily="2" charset="2"/>
              <a:buChar char="n"/>
            </a:pPr>
            <a:endParaRPr lang="tr-TR" altLang="en-US" sz="1400" dirty="0">
              <a:solidFill>
                <a:schemeClr val="accent3"/>
              </a:solidFill>
              <a:latin typeface="+mn-lt"/>
            </a:endParaRPr>
          </a:p>
          <a:p>
            <a:pPr defTabSz="914400">
              <a:buClr>
                <a:srgbClr val="FF3300"/>
              </a:buClr>
              <a:buFont typeface="Monotype Sorts" pitchFamily="2" charset="2"/>
              <a:buChar char="n"/>
            </a:pPr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Yıllık geliri 1,6 milyar Euro üzeri</a:t>
            </a:r>
          </a:p>
          <a:p>
            <a:pPr defTabSz="914400">
              <a:buClr>
                <a:srgbClr val="FF3300"/>
              </a:buClr>
              <a:buFont typeface="Monotype Sorts" pitchFamily="2" charset="2"/>
              <a:buChar char="n"/>
            </a:pPr>
            <a:endParaRPr lang="tr-TR" altLang="en-US" sz="1400" dirty="0">
              <a:solidFill>
                <a:schemeClr val="accent3"/>
              </a:solidFill>
              <a:latin typeface="+mn-lt"/>
            </a:endParaRPr>
          </a:p>
          <a:p>
            <a:pPr defTabSz="914400">
              <a:buClr>
                <a:srgbClr val="FF3300"/>
              </a:buClr>
              <a:buFont typeface="Monotype Sorts" pitchFamily="2" charset="2"/>
              <a:buChar char="n"/>
            </a:pPr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50 ayrı ülkede 160’tan fazla büro ile 3,300 çalışan</a:t>
            </a:r>
          </a:p>
          <a:p>
            <a:pPr defTabSz="914400">
              <a:buClr>
                <a:srgbClr val="FF3300"/>
              </a:buClr>
              <a:buFont typeface="Monotype Sorts" pitchFamily="2" charset="2"/>
              <a:buChar char="n"/>
            </a:pPr>
            <a:endParaRPr lang="tr-TR" altLang="en-US" sz="1400" dirty="0"/>
          </a:p>
          <a:p>
            <a:pPr defTabSz="914400">
              <a:lnSpc>
                <a:spcPct val="150000"/>
              </a:lnSpc>
              <a:buClr>
                <a:srgbClr val="FF3300"/>
              </a:buClr>
              <a:buFont typeface="Monotype Sorts" pitchFamily="2" charset="2"/>
              <a:buChar char="n"/>
            </a:pPr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Atradius, Hollanda’nın İhracat Kredi Sigortası Kuruluşu (ECA) olarak da çalışmaktadır.</a:t>
            </a:r>
          </a:p>
        </p:txBody>
      </p:sp>
      <p:sp>
        <p:nvSpPr>
          <p:cNvPr id="163845" name="Rectangle 15"/>
          <p:cNvSpPr>
            <a:spLocks noChangeArrowheads="1"/>
          </p:cNvSpPr>
          <p:nvPr/>
        </p:nvSpPr>
        <p:spPr bwMode="auto">
          <a:xfrm>
            <a:off x="395288" y="1035331"/>
            <a:ext cx="8510587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spcBef>
                <a:spcPct val="50000"/>
              </a:spcBef>
            </a:pPr>
            <a:r>
              <a:rPr lang="en-GB" altLang="en-US" sz="1600" b="1" dirty="0">
                <a:solidFill>
                  <a:schemeClr val="accent3"/>
                </a:solidFill>
                <a:latin typeface="+mn-lt"/>
                <a:ea typeface="+mn-ea"/>
                <a:cs typeface="Arial" panose="020B0604020202020204" pitchFamily="34" charset="0"/>
              </a:rPr>
              <a:t>Atradius – </a:t>
            </a:r>
            <a:r>
              <a:rPr lang="tr-TR" altLang="en-US" sz="1600" b="1" dirty="0">
                <a:solidFill>
                  <a:schemeClr val="accent3"/>
                </a:solidFill>
                <a:latin typeface="+mn-lt"/>
                <a:ea typeface="+mn-ea"/>
                <a:cs typeface="Arial" panose="020B0604020202020204" pitchFamily="34" charset="0"/>
              </a:rPr>
              <a:t>Kredi Sigortasında </a:t>
            </a:r>
            <a:r>
              <a:rPr lang="tr-TR" altLang="en-US" sz="1600" b="1" dirty="0" smtClean="0">
                <a:solidFill>
                  <a:schemeClr val="accent3"/>
                </a:solidFill>
                <a:latin typeface="+mn-lt"/>
                <a:ea typeface="+mn-ea"/>
                <a:cs typeface="Arial" panose="020B0604020202020204" pitchFamily="34" charset="0"/>
              </a:rPr>
              <a:t>90 </a:t>
            </a:r>
            <a:r>
              <a:rPr lang="tr-TR" altLang="en-US" sz="1600" b="1" dirty="0">
                <a:solidFill>
                  <a:schemeClr val="accent3"/>
                </a:solidFill>
                <a:latin typeface="+mn-lt"/>
                <a:ea typeface="+mn-ea"/>
                <a:cs typeface="Arial" panose="020B0604020202020204" pitchFamily="34" charset="0"/>
              </a:rPr>
              <a:t>yıldan fazla deneyim ve bilgi birikimi</a:t>
            </a:r>
            <a:endParaRPr lang="en-GB" altLang="en-US" sz="1600" b="1" dirty="0">
              <a:solidFill>
                <a:schemeClr val="accent3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46" name="AutoShape 16"/>
          <p:cNvSpPr>
            <a:spLocks noChangeArrowheads="1"/>
          </p:cNvSpPr>
          <p:nvPr/>
        </p:nvSpPr>
        <p:spPr bwMode="auto">
          <a:xfrm>
            <a:off x="6148388" y="5316538"/>
            <a:ext cx="715962" cy="704850"/>
          </a:xfrm>
          <a:prstGeom prst="homePlate">
            <a:avLst>
              <a:gd name="adj" fmla="val 25432"/>
            </a:avLst>
          </a:prstGeom>
          <a:solidFill>
            <a:srgbClr val="FB3F3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defTabSz="914400"/>
            <a:endParaRPr lang="tr-TR" altLang="en-US">
              <a:latin typeface="Times" pitchFamily="18" charset="0"/>
            </a:endParaRPr>
          </a:p>
        </p:txBody>
      </p:sp>
      <p:grpSp>
        <p:nvGrpSpPr>
          <p:cNvPr id="163847" name="Group 17"/>
          <p:cNvGrpSpPr>
            <a:grpSpLocks/>
          </p:cNvGrpSpPr>
          <p:nvPr/>
        </p:nvGrpSpPr>
        <p:grpSpPr bwMode="auto">
          <a:xfrm>
            <a:off x="582613" y="5316538"/>
            <a:ext cx="6088062" cy="704850"/>
            <a:chOff x="282" y="1092"/>
            <a:chExt cx="4154" cy="444"/>
          </a:xfrm>
        </p:grpSpPr>
        <p:sp>
          <p:nvSpPr>
            <p:cNvPr id="163848" name="Rectangle 18"/>
            <p:cNvSpPr>
              <a:spLocks noChangeArrowheads="1"/>
            </p:cNvSpPr>
            <p:nvPr/>
          </p:nvSpPr>
          <p:spPr bwMode="auto">
            <a:xfrm>
              <a:off x="282" y="1092"/>
              <a:ext cx="4154" cy="234"/>
            </a:xfrm>
            <a:prstGeom prst="rect">
              <a:avLst/>
            </a:prstGeom>
            <a:solidFill>
              <a:srgbClr val="B0232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/>
              <a:endParaRPr lang="tr-TR" altLang="en-US">
                <a:latin typeface="Times" pitchFamily="18" charset="0"/>
              </a:endParaRPr>
            </a:p>
          </p:txBody>
        </p:sp>
        <p:sp>
          <p:nvSpPr>
            <p:cNvPr id="163849" name="Rectangle 19"/>
            <p:cNvSpPr>
              <a:spLocks noChangeArrowheads="1"/>
            </p:cNvSpPr>
            <p:nvPr/>
          </p:nvSpPr>
          <p:spPr bwMode="auto">
            <a:xfrm>
              <a:off x="282" y="1314"/>
              <a:ext cx="4154" cy="22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/>
              <a:endParaRPr lang="tr-TR" altLang="en-US">
                <a:latin typeface="Times" pitchFamily="18" charset="0"/>
              </a:endParaRPr>
            </a:p>
          </p:txBody>
        </p:sp>
      </p:grpSp>
      <p:sp>
        <p:nvSpPr>
          <p:cNvPr id="163850" name="Rectangle 20"/>
          <p:cNvSpPr>
            <a:spLocks noChangeArrowheads="1"/>
          </p:cNvSpPr>
          <p:nvPr/>
        </p:nvSpPr>
        <p:spPr bwMode="auto">
          <a:xfrm>
            <a:off x="539750" y="5345113"/>
            <a:ext cx="5172075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spcBef>
                <a:spcPct val="50000"/>
              </a:spcBef>
            </a:pPr>
            <a:r>
              <a:rPr lang="en-GB" altLang="en-US" sz="1200" b="1">
                <a:solidFill>
                  <a:schemeClr val="bg1"/>
                </a:solidFill>
              </a:rPr>
              <a:t>Gerling Speziale Kreditversicherung </a:t>
            </a:r>
            <a:r>
              <a:rPr lang="tr-TR" altLang="en-US" sz="1200" b="1">
                <a:solidFill>
                  <a:schemeClr val="bg1"/>
                </a:solidFill>
              </a:rPr>
              <a:t>1954’t</a:t>
            </a:r>
            <a:r>
              <a:rPr lang="de-DE" altLang="en-US" sz="1200" b="1">
                <a:solidFill>
                  <a:schemeClr val="bg1"/>
                </a:solidFill>
              </a:rPr>
              <a:t>e Köln</a:t>
            </a:r>
            <a:r>
              <a:rPr lang="tr-TR" altLang="en-US" sz="1200" b="1">
                <a:solidFill>
                  <a:schemeClr val="bg1"/>
                </a:solidFill>
              </a:rPr>
              <a:t>’</a:t>
            </a:r>
            <a:r>
              <a:rPr lang="de-DE" altLang="en-US" sz="1200" b="1">
                <a:solidFill>
                  <a:schemeClr val="bg1"/>
                </a:solidFill>
              </a:rPr>
              <a:t>de kuruldu</a:t>
            </a:r>
            <a:endParaRPr lang="en-GB" altLang="en-US" sz="1200" b="1">
              <a:solidFill>
                <a:schemeClr val="bg1"/>
              </a:solidFill>
            </a:endParaRPr>
          </a:p>
        </p:txBody>
      </p:sp>
      <p:sp>
        <p:nvSpPr>
          <p:cNvPr id="163851" name="Rectangle 21"/>
          <p:cNvSpPr>
            <a:spLocks noChangeArrowheads="1"/>
          </p:cNvSpPr>
          <p:nvPr/>
        </p:nvSpPr>
        <p:spPr bwMode="auto">
          <a:xfrm>
            <a:off x="546100" y="5686425"/>
            <a:ext cx="3125788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spcBef>
                <a:spcPct val="50000"/>
              </a:spcBef>
            </a:pPr>
            <a:r>
              <a:rPr lang="en-GB" altLang="en-US" sz="1200" b="1"/>
              <a:t>NCM 1925’</a:t>
            </a:r>
            <a:r>
              <a:rPr lang="tr-TR" altLang="en-US" sz="1200" b="1"/>
              <a:t>t</a:t>
            </a:r>
            <a:r>
              <a:rPr lang="en-GB" altLang="en-US" sz="1200" b="1"/>
              <a:t>e Amsterdam’da kuruldu</a:t>
            </a:r>
            <a:endParaRPr lang="en-GB" altLang="en-US" sz="1200" b="1">
              <a:solidFill>
                <a:schemeClr val="bg1"/>
              </a:solidFill>
            </a:endParaRPr>
          </a:p>
        </p:txBody>
      </p:sp>
      <p:sp>
        <p:nvSpPr>
          <p:cNvPr id="163854" name="Rectangle 24"/>
          <p:cNvSpPr>
            <a:spLocks noChangeArrowheads="1"/>
          </p:cNvSpPr>
          <p:nvPr/>
        </p:nvSpPr>
        <p:spPr bwMode="auto">
          <a:xfrm>
            <a:off x="7346936" y="5780088"/>
            <a:ext cx="1230328" cy="13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>
              <a:lnSpc>
                <a:spcPct val="85000"/>
              </a:lnSpc>
              <a:spcBef>
                <a:spcPct val="50000"/>
              </a:spcBef>
            </a:pPr>
            <a:r>
              <a:rPr lang="en-GB" altLang="en-US" sz="1000" dirty="0">
                <a:solidFill>
                  <a:schemeClr val="bg2"/>
                </a:solidFill>
              </a:rPr>
              <a:t>1 </a:t>
            </a:r>
            <a:r>
              <a:rPr lang="tr-TR" altLang="en-US" sz="1000" dirty="0">
                <a:solidFill>
                  <a:schemeClr val="bg2"/>
                </a:solidFill>
              </a:rPr>
              <a:t>Ocak</a:t>
            </a:r>
            <a:r>
              <a:rPr lang="en-GB" altLang="en-US" sz="1000" dirty="0">
                <a:solidFill>
                  <a:schemeClr val="bg2"/>
                </a:solidFill>
              </a:rPr>
              <a:t> 2004</a:t>
            </a:r>
            <a:endParaRPr lang="en-GB" altLang="en-US" sz="1200" b="1" i="1" dirty="0">
              <a:solidFill>
                <a:schemeClr val="bg2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5454579"/>
            <a:ext cx="1440000" cy="323991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Visual"/>
          <p:cNvSpPr/>
          <p:nvPr/>
        </p:nvSpPr>
        <p:spPr>
          <a:xfrm>
            <a:off x="0" y="0"/>
            <a:ext cx="9144000" cy="28116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Atradius Gr</a:t>
            </a:r>
            <a:r>
              <a:rPr lang="tr-TR" altLang="en-US" dirty="0"/>
              <a:t>ubu</a:t>
            </a:r>
            <a:r>
              <a:rPr lang="en-US" altLang="en-US" dirty="0"/>
              <a:t> – </a:t>
            </a:r>
            <a:r>
              <a:rPr lang="tr-TR" altLang="en-US" dirty="0"/>
              <a:t>Güçlü Ortaklık Yapısı</a:t>
            </a:r>
            <a:r>
              <a:rPr lang="en-US" altLang="en-US" dirty="0"/>
              <a:t> </a:t>
            </a:r>
            <a:endParaRPr lang="en-GB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err="1" smtClean="0"/>
              <a:t>Grupo</a:t>
            </a:r>
            <a:r>
              <a:rPr lang="en-GB" b="1" dirty="0" smtClean="0"/>
              <a:t> </a:t>
            </a:r>
            <a:r>
              <a:rPr lang="en-GB" b="1" dirty="0" err="1" smtClean="0"/>
              <a:t>Compañía</a:t>
            </a:r>
            <a:r>
              <a:rPr lang="en-GB" b="1" dirty="0" smtClean="0"/>
              <a:t> Española de </a:t>
            </a:r>
            <a:r>
              <a:rPr lang="en-GB" b="1" dirty="0" err="1" smtClean="0"/>
              <a:t>Crédito</a:t>
            </a:r>
            <a:r>
              <a:rPr lang="en-GB" b="1" dirty="0" smtClean="0"/>
              <a:t> y </a:t>
            </a:r>
            <a:r>
              <a:rPr lang="en-GB" b="1" dirty="0" err="1" smtClean="0"/>
              <a:t>Caución</a:t>
            </a:r>
            <a:r>
              <a:rPr lang="en-GB" b="1" dirty="0" smtClean="0"/>
              <a:t>, S.L. </a:t>
            </a:r>
            <a:r>
              <a:rPr lang="en-US" dirty="0" smtClean="0"/>
              <a:t>(</a:t>
            </a:r>
            <a:r>
              <a:rPr lang="en-US" dirty="0" err="1" smtClean="0"/>
              <a:t>Grupo</a:t>
            </a:r>
            <a:r>
              <a:rPr lang="en-US" dirty="0" smtClean="0"/>
              <a:t> </a:t>
            </a:r>
            <a:r>
              <a:rPr lang="en-US" dirty="0" err="1" smtClean="0"/>
              <a:t>CyC</a:t>
            </a:r>
            <a:r>
              <a:rPr lang="en-US" dirty="0" smtClean="0"/>
              <a:t>)</a:t>
            </a:r>
            <a:r>
              <a:rPr lang="tr-TR" dirty="0" smtClean="0"/>
              <a:t>,</a:t>
            </a:r>
          </a:p>
          <a:p>
            <a:pPr marL="0" indent="0">
              <a:buNone/>
            </a:pPr>
            <a:r>
              <a:rPr lang="tr-TR" altLang="en-US" dirty="0" smtClean="0"/>
              <a:t>ana </a:t>
            </a:r>
            <a:r>
              <a:rPr lang="tr-TR" altLang="en-US" dirty="0"/>
              <a:t>hissedarı (%</a:t>
            </a:r>
            <a:r>
              <a:rPr lang="es-ES" altLang="en-US" dirty="0"/>
              <a:t>73.84%</a:t>
            </a:r>
            <a:r>
              <a:rPr lang="tr-TR" altLang="en-US" dirty="0"/>
              <a:t>)</a:t>
            </a:r>
            <a:r>
              <a:rPr lang="es-ES" altLang="en-US" dirty="0"/>
              <a:t> Grupo </a:t>
            </a:r>
            <a:r>
              <a:rPr lang="es-ES" altLang="en-US" dirty="0" smtClean="0"/>
              <a:t>Catalana</a:t>
            </a:r>
            <a:r>
              <a:rPr lang="tr-TR" altLang="en-US" dirty="0" smtClean="0"/>
              <a:t> O</a:t>
            </a:r>
            <a:r>
              <a:rPr lang="es-ES" altLang="en-US" dirty="0" err="1" smtClean="0"/>
              <a:t>ccidente</a:t>
            </a:r>
            <a:r>
              <a:rPr lang="tr-TR" altLang="en-US" dirty="0" smtClean="0"/>
              <a:t> </a:t>
            </a:r>
            <a:r>
              <a:rPr lang="tr-TR" altLang="en-US" dirty="0"/>
              <a:t>olan bir holding şirketidir.</a:t>
            </a:r>
            <a:endParaRPr lang="en-GB" dirty="0" smtClean="0"/>
          </a:p>
          <a:p>
            <a:pPr marL="0" indent="0">
              <a:buNone/>
            </a:pPr>
            <a:r>
              <a:rPr lang="en-GB" b="1" dirty="0" err="1" smtClean="0"/>
              <a:t>Grupo</a:t>
            </a:r>
            <a:r>
              <a:rPr lang="en-GB" b="1" dirty="0" smtClean="0"/>
              <a:t> </a:t>
            </a:r>
            <a:r>
              <a:rPr lang="en-GB" b="1" dirty="0" err="1" smtClean="0"/>
              <a:t>Catalana</a:t>
            </a:r>
            <a:r>
              <a:rPr lang="en-GB" b="1" dirty="0" smtClean="0"/>
              <a:t> </a:t>
            </a:r>
            <a:r>
              <a:rPr lang="en-GB" b="1" dirty="0" err="1" smtClean="0"/>
              <a:t>Occidente</a:t>
            </a:r>
            <a:r>
              <a:rPr lang="en-GB" b="1" dirty="0" smtClean="0"/>
              <a:t> S.A.</a:t>
            </a:r>
          </a:p>
          <a:p>
            <a:r>
              <a:rPr lang="en-US" altLang="en-US" dirty="0"/>
              <a:t>Barcelona </a:t>
            </a:r>
            <a:r>
              <a:rPr lang="tr-TR" altLang="en-US" dirty="0"/>
              <a:t>ve</a:t>
            </a:r>
            <a:r>
              <a:rPr lang="en-US" altLang="en-US" dirty="0"/>
              <a:t> Madrid </a:t>
            </a:r>
            <a:r>
              <a:rPr lang="tr-TR" altLang="en-US" dirty="0"/>
              <a:t>borsalarında işlem görmektedir</a:t>
            </a:r>
            <a:r>
              <a:rPr lang="en-US" altLang="en-US" dirty="0"/>
              <a:t>. </a:t>
            </a:r>
            <a:endParaRPr lang="tr-TR" altLang="en-US" dirty="0" smtClean="0"/>
          </a:p>
          <a:p>
            <a:r>
              <a:rPr lang="tr-TR" dirty="0" smtClean="0"/>
              <a:t>D</a:t>
            </a:r>
            <a:r>
              <a:rPr lang="en-GB" dirty="0" err="1" smtClean="0"/>
              <a:t>oğrudan</a:t>
            </a:r>
            <a:r>
              <a:rPr lang="en-GB" dirty="0" smtClean="0"/>
              <a:t> </a:t>
            </a:r>
            <a:r>
              <a:rPr lang="en-GB" dirty="0"/>
              <a:t>ve </a:t>
            </a:r>
            <a:r>
              <a:rPr lang="en-GB" dirty="0" err="1"/>
              <a:t>dolaylı</a:t>
            </a:r>
            <a:r>
              <a:rPr lang="en-GB" dirty="0"/>
              <a:t> </a:t>
            </a:r>
            <a:r>
              <a:rPr lang="en-GB" dirty="0" err="1"/>
              <a:t>olarak</a:t>
            </a:r>
            <a:r>
              <a:rPr lang="en-GB" dirty="0"/>
              <a:t> </a:t>
            </a:r>
            <a:r>
              <a:rPr lang="en-GB" dirty="0" err="1"/>
              <a:t>bir</a:t>
            </a:r>
            <a:r>
              <a:rPr lang="en-GB" dirty="0"/>
              <a:t> </a:t>
            </a:r>
            <a:r>
              <a:rPr lang="en-GB" dirty="0" err="1"/>
              <a:t>sigorta</a:t>
            </a:r>
            <a:r>
              <a:rPr lang="en-GB" dirty="0"/>
              <a:t> </a:t>
            </a:r>
            <a:r>
              <a:rPr lang="en-GB" dirty="0" err="1"/>
              <a:t>şirketleri</a:t>
            </a:r>
            <a:r>
              <a:rPr lang="en-GB" dirty="0"/>
              <a:t> </a:t>
            </a:r>
            <a:r>
              <a:rPr lang="en-GB" dirty="0" err="1"/>
              <a:t>grubu</a:t>
            </a:r>
            <a:r>
              <a:rPr lang="en-GB" dirty="0"/>
              <a:t> </a:t>
            </a:r>
            <a:r>
              <a:rPr lang="en-GB" dirty="0" err="1"/>
              <a:t>ana</a:t>
            </a:r>
            <a:r>
              <a:rPr lang="en-GB" dirty="0"/>
              <a:t> </a:t>
            </a:r>
            <a:r>
              <a:rPr lang="en-GB" dirty="0" err="1" smtClean="0"/>
              <a:t>firmasıdır</a:t>
            </a:r>
            <a:r>
              <a:rPr lang="en-GB" dirty="0" smtClean="0"/>
              <a:t>.</a:t>
            </a:r>
            <a:endParaRPr lang="tr-TR" dirty="0" smtClean="0"/>
          </a:p>
          <a:p>
            <a:r>
              <a:rPr lang="en-US" altLang="en-US" dirty="0"/>
              <a:t>Atradius N.V.</a:t>
            </a:r>
            <a:r>
              <a:rPr lang="tr-TR" altLang="en-US" dirty="0"/>
              <a:t>’nin </a:t>
            </a:r>
            <a:r>
              <a:rPr lang="tr-TR" altLang="en-US" dirty="0" smtClean="0"/>
              <a:t>hisselerinin </a:t>
            </a:r>
            <a:r>
              <a:rPr lang="tr-TR" altLang="en-US" dirty="0"/>
              <a:t>%</a:t>
            </a:r>
            <a:r>
              <a:rPr lang="en-US" altLang="en-US" dirty="0"/>
              <a:t>83.20</a:t>
            </a:r>
            <a:r>
              <a:rPr lang="tr-TR" altLang="en-US" dirty="0"/>
              <a:t>’sine sahiptir - %</a:t>
            </a:r>
            <a:r>
              <a:rPr lang="en-US" altLang="en-US" dirty="0"/>
              <a:t>35.77 </a:t>
            </a:r>
            <a:r>
              <a:rPr lang="tr-TR" altLang="en-US" dirty="0"/>
              <a:t>doğrudan</a:t>
            </a:r>
            <a:r>
              <a:rPr lang="en-US" altLang="en-US" dirty="0"/>
              <a:t> </a:t>
            </a:r>
            <a:r>
              <a:rPr lang="tr-TR" altLang="en-US" dirty="0"/>
              <a:t>ve</a:t>
            </a:r>
            <a:r>
              <a:rPr lang="en-US" altLang="en-US" dirty="0"/>
              <a:t> </a:t>
            </a:r>
            <a:r>
              <a:rPr lang="tr-TR" altLang="en-US" dirty="0"/>
              <a:t>%</a:t>
            </a:r>
            <a:r>
              <a:rPr lang="en-US" altLang="en-US" dirty="0" smtClean="0"/>
              <a:t>47.43</a:t>
            </a:r>
            <a:endParaRPr lang="tr-TR" altLang="en-US" dirty="0" smtClean="0"/>
          </a:p>
          <a:p>
            <a:pPr marL="0" indent="0">
              <a:buNone/>
            </a:pPr>
            <a:r>
              <a:rPr lang="tr-TR" altLang="en-US" dirty="0" smtClean="0"/>
              <a:t>    </a:t>
            </a:r>
            <a:r>
              <a:rPr lang="en-US" altLang="en-US" dirty="0" err="1" smtClean="0"/>
              <a:t>Grupo</a:t>
            </a:r>
            <a:r>
              <a:rPr lang="en-US" altLang="en-US" dirty="0" smtClean="0"/>
              <a:t> </a:t>
            </a:r>
            <a:r>
              <a:rPr lang="en-US" altLang="en-US" dirty="0" err="1"/>
              <a:t>CyC</a:t>
            </a:r>
            <a:r>
              <a:rPr lang="en-US" altLang="en-US" dirty="0"/>
              <a:t> holding </a:t>
            </a:r>
            <a:r>
              <a:rPr lang="tr-TR" altLang="en-US" dirty="0"/>
              <a:t>şirketi üzerinden dolaylı </a:t>
            </a:r>
            <a:r>
              <a:rPr lang="tr-TR" altLang="en-US" dirty="0" smtClean="0"/>
              <a:t>olarak.</a:t>
            </a:r>
          </a:p>
          <a:p>
            <a:r>
              <a:rPr lang="en-US" altLang="en-US" dirty="0"/>
              <a:t>Atradius</a:t>
            </a:r>
            <a:r>
              <a:rPr lang="tr-TR" altLang="en-US" dirty="0"/>
              <a:t>’ta</a:t>
            </a:r>
            <a:r>
              <a:rPr lang="en-US" altLang="en-US" dirty="0"/>
              <a:t> o</a:t>
            </a:r>
            <a:r>
              <a:rPr lang="tr-TR" altLang="en-US" dirty="0"/>
              <a:t>y hakkının</a:t>
            </a:r>
            <a:r>
              <a:rPr lang="en-US" altLang="en-US" dirty="0"/>
              <a:t> </a:t>
            </a:r>
            <a:r>
              <a:rPr lang="tr-TR" altLang="en-US" dirty="0"/>
              <a:t>%1</a:t>
            </a:r>
            <a:r>
              <a:rPr lang="en-US" altLang="en-US" dirty="0"/>
              <a:t>00</a:t>
            </a:r>
            <a:r>
              <a:rPr lang="tr-TR" altLang="en-US" dirty="0"/>
              <a:t>’üne sahiptir</a:t>
            </a:r>
            <a:r>
              <a:rPr lang="en-US" altLang="en-US" dirty="0"/>
              <a:t>.</a:t>
            </a:r>
            <a:endParaRPr lang="en-GB" dirty="0"/>
          </a:p>
        </p:txBody>
      </p:sp>
      <p:grpSp>
        <p:nvGrpSpPr>
          <p:cNvPr id="6" name="Group 13"/>
          <p:cNvGrpSpPr>
            <a:grpSpLocks/>
          </p:cNvGrpSpPr>
          <p:nvPr/>
        </p:nvGrpSpPr>
        <p:grpSpPr bwMode="auto">
          <a:xfrm>
            <a:off x="6224588" y="3965575"/>
            <a:ext cx="2571750" cy="1695450"/>
            <a:chOff x="3792" y="2064"/>
            <a:chExt cx="1728" cy="1128"/>
          </a:xfrm>
        </p:grpSpPr>
        <p:pic>
          <p:nvPicPr>
            <p:cNvPr id="7" name="Picture 8" descr="grafiek0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2" y="2064"/>
              <a:ext cx="1728" cy="1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4637" y="2290"/>
              <a:ext cx="85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lnSpc>
                  <a:spcPct val="150000"/>
                </a:lnSpc>
                <a:spcBef>
                  <a:spcPct val="20000"/>
                </a:spcBef>
                <a:buClr>
                  <a:srgbClr val="DC0028"/>
                </a:buClr>
                <a:buSzPct val="95000"/>
                <a:buFont typeface="Arial" panose="020B0604020202020204" pitchFamily="34" charset="0"/>
                <a:buChar char="■"/>
                <a:defRPr sz="1400">
                  <a:solidFill>
                    <a:srgbClr val="6666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lnSpc>
                  <a:spcPct val="150000"/>
                </a:lnSpc>
                <a:spcBef>
                  <a:spcPct val="20000"/>
                </a:spcBef>
                <a:buClr>
                  <a:srgbClr val="828282"/>
                </a:buClr>
                <a:buSzPct val="95000"/>
                <a:buFont typeface="Arial" panose="020B0604020202020204" pitchFamily="34" charset="0"/>
                <a:buChar char="■"/>
                <a:defRPr sz="1400">
                  <a:solidFill>
                    <a:srgbClr val="6666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lnSpc>
                  <a:spcPct val="150000"/>
                </a:lnSpc>
                <a:spcBef>
                  <a:spcPct val="20000"/>
                </a:spcBef>
                <a:buClr>
                  <a:srgbClr val="828282"/>
                </a:buClr>
                <a:buSzPct val="95000"/>
                <a:buFont typeface="Arial" panose="020B0604020202020204" pitchFamily="34" charset="0"/>
                <a:buChar char="■"/>
                <a:defRPr sz="1400">
                  <a:solidFill>
                    <a:srgbClr val="6666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lnSpc>
                  <a:spcPct val="150000"/>
                </a:lnSpc>
                <a:spcBef>
                  <a:spcPct val="20000"/>
                </a:spcBef>
                <a:buClr>
                  <a:srgbClr val="828282"/>
                </a:buClr>
                <a:buSzPct val="95000"/>
                <a:buFont typeface="Arial" panose="020B0604020202020204" pitchFamily="34" charset="0"/>
                <a:buChar char="■"/>
                <a:defRPr sz="1400">
                  <a:solidFill>
                    <a:srgbClr val="6666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lnSpc>
                  <a:spcPct val="150000"/>
                </a:lnSpc>
                <a:spcBef>
                  <a:spcPct val="20000"/>
                </a:spcBef>
                <a:buClr>
                  <a:srgbClr val="828282"/>
                </a:buClr>
                <a:buSzPct val="95000"/>
                <a:buFont typeface="Arial" panose="020B0604020202020204" pitchFamily="34" charset="0"/>
                <a:buChar char="■"/>
                <a:defRPr sz="1400">
                  <a:solidFill>
                    <a:srgbClr val="6666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15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828282"/>
                </a:buClr>
                <a:buSzPct val="95000"/>
                <a:buFont typeface="Arial" panose="020B0604020202020204" pitchFamily="34" charset="0"/>
                <a:buChar char="■"/>
                <a:defRPr sz="1400">
                  <a:solidFill>
                    <a:srgbClr val="6666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15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828282"/>
                </a:buClr>
                <a:buSzPct val="95000"/>
                <a:buFont typeface="Arial" panose="020B0604020202020204" pitchFamily="34" charset="0"/>
                <a:buChar char="■"/>
                <a:defRPr sz="1400">
                  <a:solidFill>
                    <a:srgbClr val="6666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15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828282"/>
                </a:buClr>
                <a:buSzPct val="95000"/>
                <a:buFont typeface="Arial" panose="020B0604020202020204" pitchFamily="34" charset="0"/>
                <a:buChar char="■"/>
                <a:defRPr sz="1400">
                  <a:solidFill>
                    <a:srgbClr val="6666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15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828282"/>
                </a:buClr>
                <a:buSzPct val="95000"/>
                <a:buFont typeface="Arial" panose="020B0604020202020204" pitchFamily="34" charset="0"/>
                <a:buChar char="■"/>
                <a:defRPr sz="1400">
                  <a:solidFill>
                    <a:srgbClr val="6666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s-ES" altLang="en-US" sz="900" b="1">
                  <a:solidFill>
                    <a:srgbClr val="FFFFFF"/>
                  </a:solidFill>
                </a:rPr>
                <a:t>Grupo Catalana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s-ES" altLang="en-US" sz="900" b="1">
                  <a:solidFill>
                    <a:srgbClr val="FFFFFF"/>
                  </a:solidFill>
                </a:rPr>
                <a:t>Occidente</a:t>
              </a:r>
              <a:r>
                <a:rPr lang="en-US" altLang="en-US" sz="900" b="1">
                  <a:solidFill>
                    <a:srgbClr val="FFFFFF"/>
                  </a:solidFill>
                </a:rPr>
                <a:t> S.A. (GCO)</a:t>
              </a:r>
            </a:p>
          </p:txBody>
        </p:sp>
        <p:sp>
          <p:nvSpPr>
            <p:cNvPr id="9" name="Rectangle 10"/>
            <p:cNvSpPr>
              <a:spLocks noChangeArrowheads="1"/>
            </p:cNvSpPr>
            <p:nvPr/>
          </p:nvSpPr>
          <p:spPr bwMode="auto">
            <a:xfrm>
              <a:off x="3878" y="2406"/>
              <a:ext cx="904" cy="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lnSpc>
                  <a:spcPct val="150000"/>
                </a:lnSpc>
                <a:spcBef>
                  <a:spcPct val="20000"/>
                </a:spcBef>
                <a:buClr>
                  <a:srgbClr val="DC0028"/>
                </a:buClr>
                <a:buSzPct val="95000"/>
                <a:buFont typeface="Arial" panose="020B0604020202020204" pitchFamily="34" charset="0"/>
                <a:buChar char="■"/>
                <a:defRPr sz="1400">
                  <a:solidFill>
                    <a:srgbClr val="6666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lnSpc>
                  <a:spcPct val="150000"/>
                </a:lnSpc>
                <a:spcBef>
                  <a:spcPct val="20000"/>
                </a:spcBef>
                <a:buClr>
                  <a:srgbClr val="828282"/>
                </a:buClr>
                <a:buSzPct val="95000"/>
                <a:buFont typeface="Arial" panose="020B0604020202020204" pitchFamily="34" charset="0"/>
                <a:buChar char="■"/>
                <a:defRPr sz="1400">
                  <a:solidFill>
                    <a:srgbClr val="6666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lnSpc>
                  <a:spcPct val="150000"/>
                </a:lnSpc>
                <a:spcBef>
                  <a:spcPct val="20000"/>
                </a:spcBef>
                <a:buClr>
                  <a:srgbClr val="828282"/>
                </a:buClr>
                <a:buSzPct val="95000"/>
                <a:buFont typeface="Arial" panose="020B0604020202020204" pitchFamily="34" charset="0"/>
                <a:buChar char="■"/>
                <a:defRPr sz="1400">
                  <a:solidFill>
                    <a:srgbClr val="6666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lnSpc>
                  <a:spcPct val="150000"/>
                </a:lnSpc>
                <a:spcBef>
                  <a:spcPct val="20000"/>
                </a:spcBef>
                <a:buClr>
                  <a:srgbClr val="828282"/>
                </a:buClr>
                <a:buSzPct val="95000"/>
                <a:buFont typeface="Arial" panose="020B0604020202020204" pitchFamily="34" charset="0"/>
                <a:buChar char="■"/>
                <a:defRPr sz="1400">
                  <a:solidFill>
                    <a:srgbClr val="6666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lnSpc>
                  <a:spcPct val="150000"/>
                </a:lnSpc>
                <a:spcBef>
                  <a:spcPct val="20000"/>
                </a:spcBef>
                <a:buClr>
                  <a:srgbClr val="828282"/>
                </a:buClr>
                <a:buSzPct val="95000"/>
                <a:buFont typeface="Arial" panose="020B0604020202020204" pitchFamily="34" charset="0"/>
                <a:buChar char="■"/>
                <a:defRPr sz="1400">
                  <a:solidFill>
                    <a:srgbClr val="6666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15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828282"/>
                </a:buClr>
                <a:buSzPct val="95000"/>
                <a:buFont typeface="Arial" panose="020B0604020202020204" pitchFamily="34" charset="0"/>
                <a:buChar char="■"/>
                <a:defRPr sz="1400">
                  <a:solidFill>
                    <a:srgbClr val="6666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15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828282"/>
                </a:buClr>
                <a:buSzPct val="95000"/>
                <a:buFont typeface="Arial" panose="020B0604020202020204" pitchFamily="34" charset="0"/>
                <a:buChar char="■"/>
                <a:defRPr sz="1400">
                  <a:solidFill>
                    <a:srgbClr val="6666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15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828282"/>
                </a:buClr>
                <a:buSzPct val="95000"/>
                <a:buFont typeface="Arial" panose="020B0604020202020204" pitchFamily="34" charset="0"/>
                <a:buChar char="■"/>
                <a:defRPr sz="1400">
                  <a:solidFill>
                    <a:srgbClr val="6666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15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828282"/>
                </a:buClr>
                <a:buSzPct val="95000"/>
                <a:buFont typeface="Arial" panose="020B0604020202020204" pitchFamily="34" charset="0"/>
                <a:buChar char="■"/>
                <a:defRPr sz="1400">
                  <a:solidFill>
                    <a:srgbClr val="666666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s-ES" altLang="en-US" sz="900" b="1" dirty="0">
                  <a:solidFill>
                    <a:srgbClr val="000000"/>
                  </a:solidFill>
                </a:rPr>
                <a:t>Grupo Compañía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s-ES" altLang="en-US" sz="900" b="1" dirty="0">
                  <a:solidFill>
                    <a:srgbClr val="000000"/>
                  </a:solidFill>
                </a:rPr>
                <a:t>Española de </a:t>
              </a:r>
            </a:p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s-ES" altLang="en-US" sz="900" b="1" dirty="0">
                  <a:solidFill>
                    <a:srgbClr val="000000"/>
                  </a:solidFill>
                </a:rPr>
                <a:t>Crédito y Caución, S.L.</a:t>
              </a:r>
              <a:endParaRPr lang="en-US" altLang="en-US" sz="900" b="1" dirty="0">
                <a:solidFill>
                  <a:srgbClr val="000000"/>
                </a:solidFill>
              </a:endParaRPr>
            </a:p>
          </p:txBody>
        </p:sp>
      </p:grp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AEFD468-13DB-4482-BA06-D549E20FEF9C}" type="slidenum">
              <a:rPr lang="en-GB" smtClean="0">
                <a:solidFill>
                  <a:srgbClr val="666666"/>
                </a:solidFill>
              </a:rPr>
              <a:pPr/>
              <a:t>3</a:t>
            </a:fld>
            <a:endParaRPr lang="en-GB" dirty="0">
              <a:solidFill>
                <a:srgbClr val="666666"/>
              </a:solidFill>
            </a:endParaRPr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666666"/>
                </a:solidFill>
              </a:rPr>
              <a:t>Atradius Türkiye</a:t>
            </a:r>
            <a:endParaRPr lang="en-GB" dirty="0">
              <a:solidFill>
                <a:srgbClr val="66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138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en-US" dirty="0" err="1"/>
              <a:t>Grupo</a:t>
            </a:r>
            <a:r>
              <a:rPr lang="de-DE" altLang="en-US" dirty="0"/>
              <a:t> </a:t>
            </a:r>
            <a:r>
              <a:rPr lang="de-DE" altLang="en-US" dirty="0" err="1"/>
              <a:t>Catalana</a:t>
            </a:r>
            <a:r>
              <a:rPr lang="de-DE" altLang="en-US" dirty="0"/>
              <a:t> </a:t>
            </a:r>
            <a:r>
              <a:rPr lang="de-DE" altLang="en-US" dirty="0" err="1"/>
              <a:t>Occidente</a:t>
            </a:r>
            <a:r>
              <a:rPr lang="de-DE" altLang="en-US" dirty="0"/>
              <a:t> – </a:t>
            </a:r>
            <a:r>
              <a:rPr lang="tr-TR" altLang="en-US" dirty="0"/>
              <a:t>Önemli Bilgiler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de-DE" altLang="en-US" dirty="0" smtClean="0"/>
              <a:t>Atradius </a:t>
            </a:r>
            <a:r>
              <a:rPr lang="de-DE" altLang="en-US" dirty="0" err="1" smtClean="0"/>
              <a:t>Türkiye</a:t>
            </a:r>
            <a:endParaRPr lang="de-DE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E1C82F6-0CFD-40ED-BF96-F606E3A74F35}" type="slidenum">
              <a:rPr lang="de-DE" altLang="en-US" smtClean="0"/>
              <a:pPr/>
              <a:t>4</a:t>
            </a:fld>
            <a:endParaRPr lang="de-DE" altLang="en-US"/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252000" y="1052736"/>
            <a:ext cx="4104000" cy="5139264"/>
          </a:xfrm>
          <a:prstGeom prst="rect">
            <a:avLst/>
          </a:prstGeom>
        </p:spPr>
        <p:txBody>
          <a:bodyPr/>
          <a:lstStyle>
            <a:lvl1pPr marL="179388" indent="-179388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95000"/>
              <a:buFont typeface="Arial" panose="020B0604020202020204" pitchFamily="34" charset="0"/>
              <a:buChar char="■"/>
              <a:tabLst>
                <a:tab pos="273050" algn="l"/>
              </a:tabLst>
              <a:defRPr sz="1600" kern="1200">
                <a:solidFill>
                  <a:schemeClr val="accent3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360000" indent="-1800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>
                <a:schemeClr val="accent3"/>
              </a:buClr>
              <a:buSzPct val="95000"/>
              <a:buFont typeface="Arial" panose="020B0604020202020204" pitchFamily="34" charset="0"/>
              <a:buChar char="■"/>
              <a:tabLst>
                <a:tab pos="273050" algn="l"/>
              </a:tabLst>
              <a:defRPr sz="1600" kern="1200">
                <a:solidFill>
                  <a:schemeClr val="accent3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540000" indent="-1800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>
                <a:schemeClr val="accent3"/>
              </a:buClr>
              <a:buSzPct val="95000"/>
              <a:buFont typeface="Arial" panose="020B0604020202020204" pitchFamily="34" charset="0"/>
              <a:buChar char="■"/>
              <a:tabLst>
                <a:tab pos="273050" algn="l"/>
              </a:tabLst>
              <a:defRPr sz="1600" kern="1200">
                <a:solidFill>
                  <a:schemeClr val="accent3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720000" indent="-1800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>
                <a:schemeClr val="accent3"/>
              </a:buClr>
              <a:buSzPct val="95000"/>
              <a:buFont typeface="Arial" panose="020B0604020202020204" pitchFamily="34" charset="0"/>
              <a:buChar char="■"/>
              <a:tabLst>
                <a:tab pos="273050" algn="l"/>
              </a:tabLst>
              <a:defRPr sz="1600" kern="1200">
                <a:solidFill>
                  <a:schemeClr val="accent3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900113" indent="-1800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>
                <a:schemeClr val="accent3"/>
              </a:buClr>
              <a:buSzPct val="95000"/>
              <a:buFont typeface="Arial" panose="020B0604020202020204" pitchFamily="34" charset="0"/>
              <a:buChar char="■"/>
              <a:tabLst>
                <a:tab pos="273050" algn="l"/>
              </a:tabLst>
              <a:defRPr sz="1600" kern="1200">
                <a:solidFill>
                  <a:schemeClr val="accent3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>
              <a:lnSpc>
                <a:spcPct val="140000"/>
              </a:lnSpc>
              <a:spcBef>
                <a:spcPct val="50000"/>
              </a:spcBef>
              <a:buClr>
                <a:srgbClr val="EE3640"/>
              </a:buClr>
            </a:pPr>
            <a:r>
              <a:rPr lang="tr-TR" altLang="en-US" dirty="0" smtClean="0"/>
              <a:t>Bağımsız bir sigorta şirketi</a:t>
            </a:r>
            <a:endParaRPr lang="en-US" altLang="en-US" dirty="0" smtClean="0"/>
          </a:p>
          <a:p>
            <a:pPr marL="265113" indent="-265113">
              <a:lnSpc>
                <a:spcPct val="140000"/>
              </a:lnSpc>
              <a:spcBef>
                <a:spcPct val="50000"/>
              </a:spcBef>
              <a:buClr>
                <a:srgbClr val="EE3640"/>
              </a:buClr>
            </a:pPr>
            <a:r>
              <a:rPr lang="en-US" altLang="en-US" dirty="0" smtClean="0"/>
              <a:t>150 </a:t>
            </a:r>
            <a:r>
              <a:rPr lang="tr-TR" altLang="en-US" dirty="0" smtClean="0"/>
              <a:t>yıllık geçmiş</a:t>
            </a:r>
            <a:endParaRPr lang="en-US" altLang="en-US" dirty="0" smtClean="0"/>
          </a:p>
          <a:p>
            <a:pPr marL="265113" indent="-265113">
              <a:lnSpc>
                <a:spcPct val="140000"/>
              </a:lnSpc>
              <a:spcBef>
                <a:spcPct val="50000"/>
              </a:spcBef>
              <a:buClr>
                <a:srgbClr val="EE3640"/>
              </a:buClr>
            </a:pPr>
            <a:r>
              <a:rPr lang="en-US" altLang="en-US" dirty="0"/>
              <a:t>Madrid </a:t>
            </a:r>
            <a:r>
              <a:rPr lang="tr-TR" altLang="en-US" dirty="0"/>
              <a:t>ve</a:t>
            </a:r>
            <a:r>
              <a:rPr lang="en-US" altLang="en-US" dirty="0"/>
              <a:t> Barcelona </a:t>
            </a:r>
            <a:r>
              <a:rPr lang="tr-TR" altLang="en-US" dirty="0"/>
              <a:t>borsalarında işlem görüyor </a:t>
            </a:r>
            <a:endParaRPr lang="tr-TR" altLang="en-US" dirty="0" smtClean="0"/>
          </a:p>
          <a:p>
            <a:pPr marL="265113" indent="-265113">
              <a:lnSpc>
                <a:spcPct val="140000"/>
              </a:lnSpc>
              <a:spcBef>
                <a:spcPct val="50000"/>
              </a:spcBef>
              <a:buClr>
                <a:srgbClr val="EE3640"/>
              </a:buClr>
            </a:pPr>
            <a:r>
              <a:rPr lang="en-US" altLang="en-US" dirty="0" smtClean="0"/>
              <a:t>1</a:t>
            </a:r>
            <a:r>
              <a:rPr lang="tr-TR" altLang="en-US" dirty="0" smtClean="0"/>
              <a:t>.</a:t>
            </a:r>
            <a:r>
              <a:rPr lang="en-US" altLang="en-US" dirty="0" smtClean="0"/>
              <a:t>186</a:t>
            </a:r>
            <a:r>
              <a:rPr lang="tr-TR" altLang="en-US" dirty="0" smtClean="0"/>
              <a:t>’dan fazla</a:t>
            </a:r>
            <a:r>
              <a:rPr lang="en-US" altLang="en-US" dirty="0" smtClean="0"/>
              <a:t> of</a:t>
            </a:r>
            <a:r>
              <a:rPr lang="tr-TR" altLang="en-US" dirty="0" smtClean="0"/>
              <a:t>is</a:t>
            </a:r>
            <a:endParaRPr lang="en-US" altLang="en-US" dirty="0" smtClean="0"/>
          </a:p>
          <a:p>
            <a:pPr marL="265113" indent="-265113">
              <a:lnSpc>
                <a:spcPct val="140000"/>
              </a:lnSpc>
              <a:spcBef>
                <a:spcPct val="50000"/>
              </a:spcBef>
              <a:buClr>
                <a:srgbClr val="EE3640"/>
              </a:buClr>
            </a:pPr>
            <a:r>
              <a:rPr lang="en-US" altLang="en-US" dirty="0" smtClean="0"/>
              <a:t>5,573 </a:t>
            </a:r>
            <a:r>
              <a:rPr lang="tr-TR" altLang="en-US" dirty="0" smtClean="0"/>
              <a:t>çalışan</a:t>
            </a:r>
            <a:r>
              <a:rPr lang="en-US" altLang="en-US" dirty="0" smtClean="0"/>
              <a:t>  </a:t>
            </a:r>
          </a:p>
          <a:p>
            <a:pPr marL="265113" indent="-265113">
              <a:lnSpc>
                <a:spcPct val="100000"/>
              </a:lnSpc>
              <a:spcBef>
                <a:spcPct val="50000"/>
              </a:spcBef>
              <a:buClr>
                <a:srgbClr val="EE3640"/>
              </a:buClr>
            </a:pPr>
            <a:r>
              <a:rPr lang="tr-TR" altLang="en-US" dirty="0" smtClean="0"/>
              <a:t>20.000’den </a:t>
            </a:r>
            <a:r>
              <a:rPr lang="tr-TR" altLang="en-US" dirty="0"/>
              <a:t>fazla acentadan oluşan bir satış </a:t>
            </a:r>
            <a:r>
              <a:rPr lang="tr-TR" altLang="en-US" dirty="0" smtClean="0"/>
              <a:t>ağı</a:t>
            </a:r>
            <a:endParaRPr lang="en-US" altLang="en-US" dirty="0" smtClean="0"/>
          </a:p>
          <a:p>
            <a:pPr marL="265113" indent="-265113">
              <a:lnSpc>
                <a:spcPct val="140000"/>
              </a:lnSpc>
              <a:spcBef>
                <a:spcPct val="50000"/>
              </a:spcBef>
              <a:buClr>
                <a:srgbClr val="EE3640"/>
              </a:buClr>
            </a:pPr>
            <a:r>
              <a:rPr lang="tr-TR" altLang="en-US" dirty="0" smtClean="0"/>
              <a:t>45 ülkede mevcut</a:t>
            </a:r>
            <a:endParaRPr lang="en-US" altLang="en-US" dirty="0" smtClean="0"/>
          </a:p>
          <a:p>
            <a:endParaRPr lang="en-US" dirty="0"/>
          </a:p>
        </p:txBody>
      </p:sp>
      <p:sp>
        <p:nvSpPr>
          <p:cNvPr id="10" name="Text Placeholder 3"/>
          <p:cNvSpPr txBox="1">
            <a:spLocks/>
          </p:cNvSpPr>
          <p:nvPr/>
        </p:nvSpPr>
        <p:spPr>
          <a:xfrm>
            <a:off x="4716472" y="1052736"/>
            <a:ext cx="4104000" cy="5139264"/>
          </a:xfrm>
          <a:prstGeom prst="rect">
            <a:avLst/>
          </a:prstGeom>
        </p:spPr>
        <p:txBody>
          <a:bodyPr/>
          <a:lstStyle>
            <a:lvl1pPr marL="179388" indent="-179388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95000"/>
              <a:buFont typeface="Arial" panose="020B0604020202020204" pitchFamily="34" charset="0"/>
              <a:buChar char="■"/>
              <a:tabLst>
                <a:tab pos="273050" algn="l"/>
              </a:tabLst>
              <a:defRPr sz="1600" kern="1200">
                <a:solidFill>
                  <a:schemeClr val="accent3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360000" indent="-1800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>
                <a:schemeClr val="accent3"/>
              </a:buClr>
              <a:buSzPct val="95000"/>
              <a:buFont typeface="Arial" panose="020B0604020202020204" pitchFamily="34" charset="0"/>
              <a:buChar char="■"/>
              <a:tabLst>
                <a:tab pos="273050" algn="l"/>
              </a:tabLst>
              <a:defRPr sz="1600" kern="1200">
                <a:solidFill>
                  <a:schemeClr val="accent3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540000" indent="-1800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>
                <a:schemeClr val="accent3"/>
              </a:buClr>
              <a:buSzPct val="95000"/>
              <a:buFont typeface="Arial" panose="020B0604020202020204" pitchFamily="34" charset="0"/>
              <a:buChar char="■"/>
              <a:tabLst>
                <a:tab pos="273050" algn="l"/>
              </a:tabLst>
              <a:defRPr sz="1600" kern="1200">
                <a:solidFill>
                  <a:schemeClr val="accent3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720000" indent="-1800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>
                <a:schemeClr val="accent3"/>
              </a:buClr>
              <a:buSzPct val="95000"/>
              <a:buFont typeface="Arial" panose="020B0604020202020204" pitchFamily="34" charset="0"/>
              <a:buChar char="■"/>
              <a:tabLst>
                <a:tab pos="273050" algn="l"/>
              </a:tabLst>
              <a:defRPr sz="1600" kern="1200">
                <a:solidFill>
                  <a:schemeClr val="accent3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900113" indent="-1800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>
                <a:schemeClr val="accent3"/>
              </a:buClr>
              <a:buSzPct val="95000"/>
              <a:buFont typeface="Arial" panose="020B0604020202020204" pitchFamily="34" charset="0"/>
              <a:buChar char="■"/>
              <a:tabLst>
                <a:tab pos="273050" algn="l"/>
              </a:tabLst>
              <a:defRPr sz="1600" kern="1200">
                <a:solidFill>
                  <a:schemeClr val="accent3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>
              <a:lnSpc>
                <a:spcPct val="140000"/>
              </a:lnSpc>
              <a:spcBef>
                <a:spcPct val="50000"/>
              </a:spcBef>
              <a:buClr>
                <a:srgbClr val="EE3640"/>
              </a:buClr>
            </a:pPr>
            <a:r>
              <a:rPr lang="tr-TR" altLang="en-US" dirty="0" smtClean="0"/>
              <a:t>Yıllık gelir </a:t>
            </a:r>
            <a:r>
              <a:rPr lang="en-US" altLang="en-US" dirty="0" smtClean="0"/>
              <a:t>3.2 </a:t>
            </a:r>
            <a:r>
              <a:rPr lang="tr-TR" altLang="en-US" dirty="0" smtClean="0"/>
              <a:t>milyar </a:t>
            </a:r>
            <a:r>
              <a:rPr lang="en-US" altLang="en-US" dirty="0" smtClean="0"/>
              <a:t>€ </a:t>
            </a:r>
          </a:p>
          <a:p>
            <a:pPr marL="265113" indent="-265113">
              <a:lnSpc>
                <a:spcPct val="140000"/>
              </a:lnSpc>
              <a:spcBef>
                <a:spcPct val="50000"/>
              </a:spcBef>
              <a:buClr>
                <a:srgbClr val="EE3640"/>
              </a:buClr>
            </a:pPr>
            <a:r>
              <a:rPr lang="tr-TR" altLang="en-US" dirty="0" smtClean="0"/>
              <a:t>Yükümlülük karşılama yeterliliği</a:t>
            </a:r>
            <a:r>
              <a:rPr lang="en-US" altLang="en-US" dirty="0" smtClean="0"/>
              <a:t>: </a:t>
            </a:r>
            <a:r>
              <a:rPr lang="tr-TR" altLang="en-US" dirty="0" smtClean="0"/>
              <a:t>%</a:t>
            </a:r>
            <a:r>
              <a:rPr lang="en-US" altLang="en-US" dirty="0" smtClean="0"/>
              <a:t>497</a:t>
            </a:r>
            <a:br>
              <a:rPr lang="en-US" altLang="en-US" dirty="0" smtClean="0"/>
            </a:br>
            <a:r>
              <a:rPr lang="en-US" altLang="en-US" dirty="0" smtClean="0"/>
              <a:t>(2014</a:t>
            </a:r>
            <a:r>
              <a:rPr lang="tr-TR" altLang="en-US" dirty="0" smtClean="0"/>
              <a:t> ilk yarısı itibariyle</a:t>
            </a:r>
            <a:r>
              <a:rPr lang="en-US" altLang="en-US" dirty="0" smtClean="0"/>
              <a:t>)</a:t>
            </a:r>
          </a:p>
          <a:p>
            <a:pPr marL="265113" indent="-265113">
              <a:lnSpc>
                <a:spcPct val="140000"/>
              </a:lnSpc>
              <a:spcBef>
                <a:spcPct val="50000"/>
              </a:spcBef>
              <a:buClr>
                <a:srgbClr val="EE3640"/>
              </a:buClr>
            </a:pPr>
            <a:r>
              <a:rPr lang="tr-TR" altLang="en-US" dirty="0" smtClean="0"/>
              <a:t>Merkez</a:t>
            </a:r>
            <a:r>
              <a:rPr lang="en-US" altLang="en-US" dirty="0"/>
              <a:t>: Barcelona (</a:t>
            </a:r>
            <a:r>
              <a:rPr lang="tr-TR" altLang="en-US" dirty="0"/>
              <a:t>İs</a:t>
            </a:r>
            <a:r>
              <a:rPr lang="en-US" altLang="en-US" dirty="0"/>
              <a:t>pan</a:t>
            </a:r>
            <a:r>
              <a:rPr lang="tr-TR" altLang="en-US" dirty="0"/>
              <a:t>ya</a:t>
            </a:r>
            <a:r>
              <a:rPr lang="en-US" altLang="en-US" dirty="0"/>
              <a:t>) </a:t>
            </a:r>
          </a:p>
          <a:p>
            <a:pPr marL="265113" indent="-265113">
              <a:lnSpc>
                <a:spcPct val="140000"/>
              </a:lnSpc>
              <a:spcBef>
                <a:spcPct val="50000"/>
              </a:spcBef>
              <a:buClr>
                <a:srgbClr val="EE3640"/>
              </a:buClr>
            </a:pPr>
            <a:r>
              <a:rPr lang="it-IT" altLang="en-US" dirty="0" smtClean="0"/>
              <a:t>A.M. Best </a:t>
            </a:r>
            <a:r>
              <a:rPr lang="tr-TR" altLang="en-US" dirty="0" smtClean="0"/>
              <a:t>kredi derecesi:</a:t>
            </a:r>
            <a:r>
              <a:rPr lang="it-IT" altLang="en-US" dirty="0" smtClean="0"/>
              <a:t>  ‘A-’</a:t>
            </a:r>
            <a:br>
              <a:rPr lang="it-IT" altLang="en-US" dirty="0" smtClean="0"/>
            </a:br>
            <a:r>
              <a:rPr lang="it-IT" altLang="en-US" dirty="0" smtClean="0"/>
              <a:t>(</a:t>
            </a:r>
            <a:r>
              <a:rPr lang="it-IT" altLang="en-US" dirty="0" err="1" smtClean="0"/>
              <a:t>outlook</a:t>
            </a:r>
            <a:r>
              <a:rPr lang="it-IT" altLang="en-US" dirty="0" smtClean="0"/>
              <a:t> </a:t>
            </a:r>
            <a:r>
              <a:rPr lang="it-IT" altLang="en-US" dirty="0" err="1" smtClean="0"/>
              <a:t>stable</a:t>
            </a:r>
            <a:r>
              <a:rPr lang="it-IT" altLang="en-US" dirty="0" smtClean="0"/>
              <a:t>)</a:t>
            </a:r>
          </a:p>
          <a:p>
            <a:pPr marL="265113" indent="-265113">
              <a:lnSpc>
                <a:spcPct val="140000"/>
              </a:lnSpc>
              <a:spcBef>
                <a:spcPct val="50000"/>
              </a:spcBef>
              <a:buClr>
                <a:srgbClr val="EE3640"/>
              </a:buClr>
            </a:pPr>
            <a:r>
              <a:rPr lang="tr-TR" altLang="en-US" dirty="0" smtClean="0"/>
              <a:t>Hayat </a:t>
            </a:r>
            <a:r>
              <a:rPr lang="it-IT" altLang="en-US" dirty="0" smtClean="0"/>
              <a:t>&amp; </a:t>
            </a:r>
            <a:r>
              <a:rPr lang="tr-TR" altLang="en-US" dirty="0" smtClean="0"/>
              <a:t>Sağlık sigortası</a:t>
            </a:r>
            <a:endParaRPr lang="it-IT" altLang="en-US" dirty="0" smtClean="0"/>
          </a:p>
          <a:p>
            <a:pPr marL="265113" indent="-265113">
              <a:lnSpc>
                <a:spcPct val="140000"/>
              </a:lnSpc>
              <a:spcBef>
                <a:spcPct val="50000"/>
              </a:spcBef>
              <a:buClr>
                <a:srgbClr val="EE3640"/>
              </a:buClr>
            </a:pPr>
            <a:r>
              <a:rPr lang="tr-TR" altLang="en-US" dirty="0" smtClean="0"/>
              <a:t>Mal </a:t>
            </a:r>
            <a:r>
              <a:rPr lang="it-IT" altLang="en-US" dirty="0" smtClean="0"/>
              <a:t>&amp; </a:t>
            </a:r>
            <a:r>
              <a:rPr lang="tr-TR" altLang="en-US" dirty="0" smtClean="0"/>
              <a:t>Kaza sigortası</a:t>
            </a:r>
            <a:endParaRPr lang="it-IT" altLang="en-US" dirty="0" smtClean="0"/>
          </a:p>
          <a:p>
            <a:pPr marL="265113" indent="-265113">
              <a:lnSpc>
                <a:spcPct val="140000"/>
              </a:lnSpc>
              <a:spcBef>
                <a:spcPct val="50000"/>
              </a:spcBef>
              <a:buClr>
                <a:srgbClr val="EE3640"/>
              </a:buClr>
            </a:pPr>
            <a:r>
              <a:rPr lang="tr-TR" altLang="en-US" dirty="0" smtClean="0"/>
              <a:t>Kredi </a:t>
            </a:r>
            <a:r>
              <a:rPr lang="it-IT" altLang="en-US" dirty="0" smtClean="0"/>
              <a:t>&amp; </a:t>
            </a:r>
            <a:r>
              <a:rPr lang="tr-TR" altLang="en-US" dirty="0" smtClean="0"/>
              <a:t>Kefalet sigortası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86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Visual"/>
          <p:cNvSpPr/>
          <p:nvPr/>
        </p:nvSpPr>
        <p:spPr>
          <a:xfrm>
            <a:off x="0" y="0"/>
            <a:ext cx="9144000" cy="28116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Kapsama alanımız tüm dünya</a:t>
            </a:r>
            <a:endParaRPr lang="nl-N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l-NL" b="1" dirty="0" smtClean="0"/>
              <a:t>Europe</a:t>
            </a:r>
            <a:r>
              <a:rPr lang="nl-NL" dirty="0" smtClean="0"/>
              <a:t>	Austria, Belgium, Bulgaria, Cyprus, </a:t>
            </a:r>
            <a:r>
              <a:rPr lang="nl-NL" dirty="0" err="1" smtClean="0"/>
              <a:t>Czech</a:t>
            </a:r>
            <a:r>
              <a:rPr lang="nl-NL" dirty="0" smtClean="0"/>
              <a:t> </a:t>
            </a:r>
            <a:r>
              <a:rPr lang="nl-NL" dirty="0" err="1" smtClean="0"/>
              <a:t>Republic</a:t>
            </a:r>
            <a:r>
              <a:rPr lang="nl-NL" dirty="0" smtClean="0"/>
              <a:t>, Denmark, Estonia, Finland, France, 				Germany, Greece, Hungary, Iceland, Ireland, Italy, Latvia, Luxembourg, Liechtenstein, Lithuania, 			The Netherlands, Norway, Poland, Portugal, Russia, </a:t>
            </a:r>
            <a:r>
              <a:rPr lang="nl-NL" dirty="0" err="1" smtClean="0"/>
              <a:t>Serbia</a:t>
            </a:r>
            <a:r>
              <a:rPr lang="nl-NL" dirty="0" smtClean="0"/>
              <a:t>, Slovenia, Slovakia, Spain, Sweden, Switzerland, 		Turkey, United </a:t>
            </a:r>
            <a:r>
              <a:rPr lang="nl-NL" dirty="0" err="1" smtClean="0"/>
              <a:t>Kingdom</a:t>
            </a:r>
            <a:r>
              <a:rPr lang="nl-NL" dirty="0" smtClean="0"/>
              <a:t> </a:t>
            </a:r>
          </a:p>
          <a:p>
            <a:pPr marL="0" indent="0">
              <a:buNone/>
            </a:pPr>
            <a:r>
              <a:rPr lang="nl-NL" b="1" dirty="0" err="1" smtClean="0"/>
              <a:t>Americas</a:t>
            </a:r>
            <a:r>
              <a:rPr lang="nl-NL" dirty="0" smtClean="0"/>
              <a:t>	Aruba, Brazil, Argentina, Canada, Chile, USA</a:t>
            </a:r>
          </a:p>
          <a:p>
            <a:pPr marL="0" indent="0">
              <a:buNone/>
            </a:pPr>
            <a:r>
              <a:rPr lang="nl-NL" b="1" dirty="0" err="1" smtClean="0"/>
              <a:t>Africa</a:t>
            </a:r>
            <a:r>
              <a:rPr lang="nl-NL" dirty="0" smtClean="0"/>
              <a:t>	South </a:t>
            </a:r>
            <a:r>
              <a:rPr lang="nl-NL" dirty="0" err="1" smtClean="0"/>
              <a:t>Africa</a:t>
            </a:r>
            <a:endParaRPr lang="nl-NL" dirty="0" smtClean="0"/>
          </a:p>
          <a:p>
            <a:pPr marL="0" indent="0">
              <a:buNone/>
            </a:pPr>
            <a:r>
              <a:rPr lang="nl-NL" b="1" dirty="0" err="1" smtClean="0"/>
              <a:t>Asia</a:t>
            </a:r>
            <a:r>
              <a:rPr lang="nl-NL" dirty="0" smtClean="0"/>
              <a:t>	China, Hong Kong, India, Indonesia, Japan, Malaysia, Philippines, Singapore, Taiwan, Thailand, Vietnam</a:t>
            </a:r>
          </a:p>
          <a:p>
            <a:pPr marL="0" indent="0">
              <a:buNone/>
            </a:pPr>
            <a:r>
              <a:rPr lang="nl-NL" b="1" dirty="0" err="1" smtClean="0"/>
              <a:t>Middle</a:t>
            </a:r>
            <a:r>
              <a:rPr lang="nl-NL" b="1" dirty="0" smtClean="0"/>
              <a:t> East</a:t>
            </a:r>
            <a:r>
              <a:rPr lang="nl-NL" dirty="0" smtClean="0"/>
              <a:t>	Lebanon, </a:t>
            </a:r>
            <a:r>
              <a:rPr lang="nl-NL" dirty="0" err="1" smtClean="0"/>
              <a:t>Saudi</a:t>
            </a:r>
            <a:r>
              <a:rPr lang="nl-NL" dirty="0" smtClean="0"/>
              <a:t> </a:t>
            </a:r>
            <a:r>
              <a:rPr lang="nl-NL" dirty="0" err="1" smtClean="0"/>
              <a:t>Arabia</a:t>
            </a:r>
            <a:r>
              <a:rPr lang="nl-NL" dirty="0" smtClean="0"/>
              <a:t>, United </a:t>
            </a:r>
            <a:r>
              <a:rPr lang="nl-NL" dirty="0" err="1" smtClean="0"/>
              <a:t>Arab</a:t>
            </a:r>
            <a:r>
              <a:rPr lang="nl-NL" dirty="0" smtClean="0"/>
              <a:t> </a:t>
            </a:r>
            <a:r>
              <a:rPr lang="nl-NL" dirty="0" err="1" smtClean="0"/>
              <a:t>Emirates</a:t>
            </a:r>
            <a:endParaRPr lang="nl-NL" dirty="0" smtClean="0"/>
          </a:p>
          <a:p>
            <a:pPr marL="0" indent="0">
              <a:buNone/>
            </a:pPr>
            <a:r>
              <a:rPr lang="nl-NL" b="1" dirty="0" err="1" smtClean="0"/>
              <a:t>Oceania</a:t>
            </a:r>
            <a:r>
              <a:rPr lang="nl-NL" dirty="0" smtClean="0"/>
              <a:t>	Australia, New </a:t>
            </a:r>
            <a:r>
              <a:rPr lang="nl-NL" dirty="0" err="1" smtClean="0"/>
              <a:t>Zealand</a:t>
            </a:r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AEFD468-13DB-4482-BA06-D549E20FEF9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Atradius Türkiye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053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1105911" y="6453336"/>
            <a:ext cx="7470344" cy="144000"/>
          </a:xfrm>
        </p:spPr>
        <p:txBody>
          <a:bodyPr/>
          <a:lstStyle/>
          <a:p>
            <a:r>
              <a:rPr lang="de-DE" altLang="en-US" dirty="0"/>
              <a:t>Atradius </a:t>
            </a:r>
            <a:r>
              <a:rPr lang="de-DE" altLang="en-US" dirty="0" err="1"/>
              <a:t>Türkiye</a:t>
            </a:r>
            <a:endParaRPr lang="de-DE" altLang="en-US" dirty="0"/>
          </a:p>
        </p:txBody>
      </p:sp>
      <p:sp>
        <p:nvSpPr>
          <p:cNvPr id="29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1979712" y="6453336"/>
            <a:ext cx="7052744" cy="144000"/>
          </a:xfrm>
        </p:spPr>
        <p:txBody>
          <a:bodyPr/>
          <a:lstStyle/>
          <a:p>
            <a:pPr algn="r"/>
            <a:fld id="{08781A6A-C5F9-42B0-8447-CBBBC50E6175}" type="slidenum">
              <a:rPr lang="de-DE" altLang="en-US"/>
              <a:pPr algn="r"/>
              <a:t>6</a:t>
            </a:fld>
            <a:endParaRPr lang="de-DE" altLang="en-US"/>
          </a:p>
        </p:txBody>
      </p:sp>
      <p:sp>
        <p:nvSpPr>
          <p:cNvPr id="169986" name="Rectangle 2"/>
          <p:cNvSpPr>
            <a:spLocks noChangeArrowheads="1"/>
          </p:cNvSpPr>
          <p:nvPr/>
        </p:nvSpPr>
        <p:spPr bwMode="auto">
          <a:xfrm>
            <a:off x="4356100" y="1125538"/>
            <a:ext cx="40386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F0F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987" name="Rectangle 3"/>
          <p:cNvSpPr>
            <a:spLocks noChangeArrowheads="1"/>
          </p:cNvSpPr>
          <p:nvPr/>
        </p:nvSpPr>
        <p:spPr bwMode="auto">
          <a:xfrm>
            <a:off x="422275" y="1066800"/>
            <a:ext cx="40386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0F0F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988" name="AutoShape 4"/>
          <p:cNvSpPr>
            <a:spLocks noChangeArrowheads="1"/>
          </p:cNvSpPr>
          <p:nvPr/>
        </p:nvSpPr>
        <p:spPr bwMode="auto">
          <a:xfrm>
            <a:off x="1171575" y="2876550"/>
            <a:ext cx="2673350" cy="274002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989" name="Freeform 5"/>
          <p:cNvSpPr>
            <a:spLocks/>
          </p:cNvSpPr>
          <p:nvPr/>
        </p:nvSpPr>
        <p:spPr bwMode="auto">
          <a:xfrm>
            <a:off x="1171575" y="4286250"/>
            <a:ext cx="2673350" cy="1330325"/>
          </a:xfrm>
          <a:custGeom>
            <a:avLst/>
            <a:gdLst>
              <a:gd name="T0" fmla="*/ 0 w 1776"/>
              <a:gd name="T1" fmla="*/ 816 h 816"/>
              <a:gd name="T2" fmla="*/ 1776 w 1776"/>
              <a:gd name="T3" fmla="*/ 816 h 816"/>
              <a:gd name="T4" fmla="*/ 1344 w 1776"/>
              <a:gd name="T5" fmla="*/ 0 h 816"/>
              <a:gd name="T6" fmla="*/ 432 w 1776"/>
              <a:gd name="T7" fmla="*/ 0 h 816"/>
              <a:gd name="T8" fmla="*/ 0 w 1776"/>
              <a:gd name="T9" fmla="*/ 816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76" h="816">
                <a:moveTo>
                  <a:pt x="0" y="816"/>
                </a:moveTo>
                <a:lnTo>
                  <a:pt x="1776" y="816"/>
                </a:lnTo>
                <a:lnTo>
                  <a:pt x="1344" y="0"/>
                </a:lnTo>
                <a:lnTo>
                  <a:pt x="432" y="0"/>
                </a:lnTo>
                <a:lnTo>
                  <a:pt x="0" y="816"/>
                </a:lnTo>
                <a:close/>
              </a:path>
            </a:pathLst>
          </a:custGeom>
          <a:solidFill>
            <a:srgbClr val="6666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990" name="Freeform 6"/>
          <p:cNvSpPr>
            <a:spLocks/>
          </p:cNvSpPr>
          <p:nvPr/>
        </p:nvSpPr>
        <p:spPr bwMode="auto">
          <a:xfrm>
            <a:off x="1751013" y="3865563"/>
            <a:ext cx="1514475" cy="560387"/>
          </a:xfrm>
          <a:custGeom>
            <a:avLst/>
            <a:gdLst>
              <a:gd name="T0" fmla="*/ 336 w 1824"/>
              <a:gd name="T1" fmla="*/ 0 h 624"/>
              <a:gd name="T2" fmla="*/ 1488 w 1824"/>
              <a:gd name="T3" fmla="*/ 0 h 624"/>
              <a:gd name="T4" fmla="*/ 1824 w 1824"/>
              <a:gd name="T5" fmla="*/ 624 h 624"/>
              <a:gd name="T6" fmla="*/ 0 w 1824"/>
              <a:gd name="T7" fmla="*/ 624 h 624"/>
              <a:gd name="T8" fmla="*/ 336 w 1824"/>
              <a:gd name="T9" fmla="*/ 0 h 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24" h="624">
                <a:moveTo>
                  <a:pt x="336" y="0"/>
                </a:moveTo>
                <a:lnTo>
                  <a:pt x="1488" y="0"/>
                </a:lnTo>
                <a:lnTo>
                  <a:pt x="1824" y="624"/>
                </a:lnTo>
                <a:lnTo>
                  <a:pt x="0" y="624"/>
                </a:lnTo>
                <a:lnTo>
                  <a:pt x="336" y="0"/>
                </a:lnTo>
                <a:close/>
              </a:path>
            </a:pathLst>
          </a:custGeom>
          <a:solidFill>
            <a:srgbClr val="B0232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991" name="Rectangle 7"/>
          <p:cNvSpPr>
            <a:spLocks noChangeArrowheads="1"/>
          </p:cNvSpPr>
          <p:nvPr/>
        </p:nvSpPr>
        <p:spPr bwMode="auto">
          <a:xfrm>
            <a:off x="1647825" y="5740400"/>
            <a:ext cx="1503618" cy="339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tr-TR" altLang="en-US" sz="1800" dirty="0">
                <a:solidFill>
                  <a:schemeClr val="accent3"/>
                </a:solidFill>
                <a:latin typeface="+mn-lt"/>
              </a:rPr>
              <a:t>Borçlu sayısı</a:t>
            </a:r>
            <a:endParaRPr lang="en-GB" altLang="en-US" sz="1800" dirty="0">
              <a:solidFill>
                <a:schemeClr val="accent3"/>
              </a:solidFill>
              <a:latin typeface="+mn-lt"/>
            </a:endParaRPr>
          </a:p>
        </p:txBody>
      </p:sp>
      <p:sp>
        <p:nvSpPr>
          <p:cNvPr id="169992" name="Rectangle 8"/>
          <p:cNvSpPr>
            <a:spLocks noChangeArrowheads="1"/>
          </p:cNvSpPr>
          <p:nvPr/>
        </p:nvSpPr>
        <p:spPr bwMode="auto">
          <a:xfrm>
            <a:off x="5932488" y="5757863"/>
            <a:ext cx="1388202" cy="339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tr-TR" altLang="en-US" sz="1800" dirty="0">
                <a:solidFill>
                  <a:schemeClr val="accent3"/>
                </a:solidFill>
                <a:latin typeface="+mn-lt"/>
              </a:rPr>
              <a:t>Satış hacmi</a:t>
            </a:r>
            <a:endParaRPr lang="en-GB" altLang="en-US" sz="1800" dirty="0">
              <a:solidFill>
                <a:schemeClr val="accent3"/>
              </a:solidFill>
              <a:latin typeface="+mn-lt"/>
            </a:endParaRPr>
          </a:p>
        </p:txBody>
      </p:sp>
      <p:grpSp>
        <p:nvGrpSpPr>
          <p:cNvPr id="169993" name="Group 9"/>
          <p:cNvGrpSpPr>
            <a:grpSpLocks/>
          </p:cNvGrpSpPr>
          <p:nvPr/>
        </p:nvGrpSpPr>
        <p:grpSpPr bwMode="auto">
          <a:xfrm>
            <a:off x="661988" y="4857750"/>
            <a:ext cx="6937375" cy="779463"/>
            <a:chOff x="388" y="2880"/>
            <a:chExt cx="4370" cy="491"/>
          </a:xfrm>
        </p:grpSpPr>
        <p:sp>
          <p:nvSpPr>
            <p:cNvPr id="169994" name="Rectangle 10"/>
            <p:cNvSpPr>
              <a:spLocks noChangeArrowheads="1"/>
            </p:cNvSpPr>
            <p:nvPr/>
          </p:nvSpPr>
          <p:spPr bwMode="auto">
            <a:xfrm>
              <a:off x="388" y="2880"/>
              <a:ext cx="47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571500"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714500"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286000"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7432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32004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657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41148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r>
                <a:rPr lang="de-DE" altLang="en-US" sz="1400" dirty="0"/>
                <a:t> </a:t>
              </a:r>
              <a:r>
                <a:rPr lang="de-DE" altLang="en-US" sz="1400" dirty="0">
                  <a:solidFill>
                    <a:schemeClr val="accent3"/>
                  </a:solidFill>
                </a:rPr>
                <a:t>64%</a:t>
              </a:r>
            </a:p>
          </p:txBody>
        </p:sp>
        <p:sp>
          <p:nvSpPr>
            <p:cNvPr id="169995" name="Rectangle 11"/>
            <p:cNvSpPr>
              <a:spLocks noChangeArrowheads="1"/>
            </p:cNvSpPr>
            <p:nvPr/>
          </p:nvSpPr>
          <p:spPr bwMode="auto">
            <a:xfrm>
              <a:off x="4279" y="3179"/>
              <a:ext cx="47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571500"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714500"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286000"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7432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32004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657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41148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r>
                <a:rPr lang="de-DE" altLang="en-US" sz="1400" dirty="0"/>
                <a:t> </a:t>
              </a:r>
              <a:r>
                <a:rPr lang="de-DE" altLang="en-US" sz="1400" dirty="0">
                  <a:solidFill>
                    <a:schemeClr val="accent3"/>
                  </a:solidFill>
                </a:rPr>
                <a:t>4%</a:t>
              </a:r>
            </a:p>
          </p:txBody>
        </p:sp>
      </p:grpSp>
      <p:grpSp>
        <p:nvGrpSpPr>
          <p:cNvPr id="169996" name="Group 12"/>
          <p:cNvGrpSpPr>
            <a:grpSpLocks/>
          </p:cNvGrpSpPr>
          <p:nvPr/>
        </p:nvGrpSpPr>
        <p:grpSpPr bwMode="auto">
          <a:xfrm>
            <a:off x="1101725" y="3943350"/>
            <a:ext cx="6723063" cy="1143000"/>
            <a:chOff x="665" y="2304"/>
            <a:chExt cx="4235" cy="720"/>
          </a:xfrm>
        </p:grpSpPr>
        <p:sp>
          <p:nvSpPr>
            <p:cNvPr id="169997" name="Rectangle 13"/>
            <p:cNvSpPr>
              <a:spLocks noChangeArrowheads="1"/>
            </p:cNvSpPr>
            <p:nvPr/>
          </p:nvSpPr>
          <p:spPr bwMode="auto">
            <a:xfrm>
              <a:off x="665" y="2304"/>
              <a:ext cx="47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571500"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714500"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286000"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7432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32004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657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41148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r>
                <a:rPr lang="de-DE" altLang="en-US" sz="1400" dirty="0"/>
                <a:t> </a:t>
              </a:r>
              <a:r>
                <a:rPr lang="de-DE" altLang="en-US" sz="1400" dirty="0">
                  <a:solidFill>
                    <a:schemeClr val="accent3"/>
                  </a:solidFill>
                </a:rPr>
                <a:t>16%</a:t>
              </a:r>
            </a:p>
          </p:txBody>
        </p:sp>
        <p:sp>
          <p:nvSpPr>
            <p:cNvPr id="169998" name="Rectangle 14"/>
            <p:cNvSpPr>
              <a:spLocks noChangeArrowheads="1"/>
            </p:cNvSpPr>
            <p:nvPr/>
          </p:nvSpPr>
          <p:spPr bwMode="auto">
            <a:xfrm>
              <a:off x="4420" y="2832"/>
              <a:ext cx="48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571500"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714500"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286000"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7432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32004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657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41148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r>
                <a:rPr lang="de-DE" altLang="en-US" sz="1400" dirty="0"/>
                <a:t>  </a:t>
              </a:r>
              <a:r>
                <a:rPr lang="de-DE" altLang="en-US" sz="1400" dirty="0">
                  <a:solidFill>
                    <a:schemeClr val="accent3"/>
                  </a:solidFill>
                </a:rPr>
                <a:t>16%</a:t>
              </a:r>
            </a:p>
          </p:txBody>
        </p:sp>
      </p:grpSp>
      <p:grpSp>
        <p:nvGrpSpPr>
          <p:cNvPr id="169999" name="Group 15"/>
          <p:cNvGrpSpPr>
            <a:grpSpLocks/>
          </p:cNvGrpSpPr>
          <p:nvPr/>
        </p:nvGrpSpPr>
        <p:grpSpPr bwMode="auto">
          <a:xfrm>
            <a:off x="1536700" y="3181350"/>
            <a:ext cx="6780213" cy="990600"/>
            <a:chOff x="939" y="1824"/>
            <a:chExt cx="4271" cy="624"/>
          </a:xfrm>
        </p:grpSpPr>
        <p:sp>
          <p:nvSpPr>
            <p:cNvPr id="170000" name="Rectangle 16"/>
            <p:cNvSpPr>
              <a:spLocks noChangeArrowheads="1"/>
            </p:cNvSpPr>
            <p:nvPr/>
          </p:nvSpPr>
          <p:spPr bwMode="auto">
            <a:xfrm>
              <a:off x="939" y="1824"/>
              <a:ext cx="47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571500"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714500"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286000"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7432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32004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657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41148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r>
                <a:rPr lang="de-DE" altLang="en-US" sz="1400" dirty="0"/>
                <a:t> </a:t>
              </a:r>
              <a:r>
                <a:rPr lang="de-DE" altLang="en-US" sz="1400" dirty="0">
                  <a:solidFill>
                    <a:schemeClr val="accent3"/>
                  </a:solidFill>
                </a:rPr>
                <a:t>20%</a:t>
              </a:r>
            </a:p>
          </p:txBody>
        </p:sp>
        <p:sp>
          <p:nvSpPr>
            <p:cNvPr id="170001" name="Rectangle 17"/>
            <p:cNvSpPr>
              <a:spLocks noChangeArrowheads="1"/>
            </p:cNvSpPr>
            <p:nvPr/>
          </p:nvSpPr>
          <p:spPr bwMode="auto">
            <a:xfrm>
              <a:off x="4731" y="2256"/>
              <a:ext cx="47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571500"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714500"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286000"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7432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32004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657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41148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r>
                <a:rPr lang="de-DE" altLang="en-US" sz="1400" dirty="0"/>
                <a:t>  </a:t>
              </a:r>
              <a:r>
                <a:rPr lang="de-DE" altLang="en-US" sz="1400" dirty="0">
                  <a:solidFill>
                    <a:schemeClr val="accent3"/>
                  </a:solidFill>
                </a:rPr>
                <a:t>80%</a:t>
              </a:r>
            </a:p>
          </p:txBody>
        </p:sp>
      </p:grpSp>
      <p:cxnSp>
        <p:nvCxnSpPr>
          <p:cNvPr id="170002" name="AutoShape 18"/>
          <p:cNvCxnSpPr>
            <a:cxnSpLocks noChangeShapeType="1"/>
            <a:stCxn id="170003" idx="0"/>
            <a:endCxn id="170003" idx="0"/>
          </p:cNvCxnSpPr>
          <p:nvPr/>
        </p:nvCxnSpPr>
        <p:spPr bwMode="auto">
          <a:xfrm>
            <a:off x="6557963" y="5584825"/>
            <a:ext cx="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0003" name="AutoShape 19"/>
          <p:cNvSpPr>
            <a:spLocks noChangeArrowheads="1"/>
          </p:cNvSpPr>
          <p:nvPr/>
        </p:nvSpPr>
        <p:spPr bwMode="auto">
          <a:xfrm rot="10800000">
            <a:off x="5221288" y="2846388"/>
            <a:ext cx="2673350" cy="274002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0004" name="AutoShape 20"/>
          <p:cNvSpPr>
            <a:spLocks noChangeArrowheads="1"/>
          </p:cNvSpPr>
          <p:nvPr/>
        </p:nvSpPr>
        <p:spPr bwMode="auto">
          <a:xfrm rot="10800000">
            <a:off x="6445250" y="5351463"/>
            <a:ext cx="228600" cy="230187"/>
          </a:xfrm>
          <a:prstGeom prst="triangle">
            <a:avLst>
              <a:gd name="adj" fmla="val 50000"/>
            </a:avLst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/>
            <a:endParaRPr lang="en-GB" altLang="en-US" sz="14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70005" name="Freeform 21"/>
          <p:cNvSpPr>
            <a:spLocks/>
          </p:cNvSpPr>
          <p:nvPr/>
        </p:nvSpPr>
        <p:spPr bwMode="auto">
          <a:xfrm>
            <a:off x="6196013" y="4841875"/>
            <a:ext cx="723900" cy="509588"/>
          </a:xfrm>
          <a:custGeom>
            <a:avLst/>
            <a:gdLst>
              <a:gd name="T0" fmla="*/ 336 w 960"/>
              <a:gd name="T1" fmla="*/ 624 h 624"/>
              <a:gd name="T2" fmla="*/ 624 w 960"/>
              <a:gd name="T3" fmla="*/ 624 h 624"/>
              <a:gd name="T4" fmla="*/ 960 w 960"/>
              <a:gd name="T5" fmla="*/ 0 h 624"/>
              <a:gd name="T6" fmla="*/ 0 w 960"/>
              <a:gd name="T7" fmla="*/ 0 h 624"/>
              <a:gd name="T8" fmla="*/ 336 w 960"/>
              <a:gd name="T9" fmla="*/ 624 h 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60" h="624">
                <a:moveTo>
                  <a:pt x="336" y="624"/>
                </a:moveTo>
                <a:lnTo>
                  <a:pt x="624" y="624"/>
                </a:lnTo>
                <a:lnTo>
                  <a:pt x="960" y="0"/>
                </a:lnTo>
                <a:lnTo>
                  <a:pt x="0" y="0"/>
                </a:lnTo>
                <a:lnTo>
                  <a:pt x="336" y="624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0006" name="Freeform 22"/>
          <p:cNvSpPr>
            <a:spLocks/>
          </p:cNvSpPr>
          <p:nvPr/>
        </p:nvSpPr>
        <p:spPr bwMode="auto">
          <a:xfrm>
            <a:off x="5932488" y="4298950"/>
            <a:ext cx="1257300" cy="1046163"/>
          </a:xfrm>
          <a:custGeom>
            <a:avLst/>
            <a:gdLst>
              <a:gd name="T0" fmla="*/ 768 w 1872"/>
              <a:gd name="T1" fmla="*/ 1440 h 1440"/>
              <a:gd name="T2" fmla="*/ 1104 w 1872"/>
              <a:gd name="T3" fmla="*/ 1440 h 1440"/>
              <a:gd name="T4" fmla="*/ 1872 w 1872"/>
              <a:gd name="T5" fmla="*/ 0 h 1440"/>
              <a:gd name="T6" fmla="*/ 0 w 1872"/>
              <a:gd name="T7" fmla="*/ 0 h 1440"/>
              <a:gd name="T8" fmla="*/ 768 w 1872"/>
              <a:gd name="T9" fmla="*/ 1440 h 14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72" h="1440">
                <a:moveTo>
                  <a:pt x="768" y="1440"/>
                </a:moveTo>
                <a:lnTo>
                  <a:pt x="1104" y="1440"/>
                </a:lnTo>
                <a:lnTo>
                  <a:pt x="1872" y="0"/>
                </a:lnTo>
                <a:lnTo>
                  <a:pt x="0" y="0"/>
                </a:lnTo>
                <a:lnTo>
                  <a:pt x="768" y="1440"/>
                </a:lnTo>
                <a:close/>
              </a:path>
            </a:pathLst>
          </a:custGeom>
          <a:solidFill>
            <a:srgbClr val="B0232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70007" name="Group 23"/>
          <p:cNvGrpSpPr>
            <a:grpSpLocks/>
          </p:cNvGrpSpPr>
          <p:nvPr/>
        </p:nvGrpSpPr>
        <p:grpSpPr bwMode="auto">
          <a:xfrm>
            <a:off x="2560638" y="2876550"/>
            <a:ext cx="3324225" cy="1409700"/>
            <a:chOff x="1584" y="1632"/>
            <a:chExt cx="2094" cy="888"/>
          </a:xfrm>
        </p:grpSpPr>
        <p:sp>
          <p:nvSpPr>
            <p:cNvPr id="170008" name="Line 24"/>
            <p:cNvSpPr>
              <a:spLocks noChangeShapeType="1"/>
            </p:cNvSpPr>
            <p:nvPr/>
          </p:nvSpPr>
          <p:spPr bwMode="auto">
            <a:xfrm>
              <a:off x="1584" y="1632"/>
              <a:ext cx="1632" cy="0"/>
            </a:xfrm>
            <a:prstGeom prst="line">
              <a:avLst/>
            </a:prstGeom>
            <a:noFill/>
            <a:ln w="12700">
              <a:solidFill>
                <a:srgbClr val="FC6565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0009" name="Line 25"/>
            <p:cNvSpPr>
              <a:spLocks noChangeShapeType="1"/>
            </p:cNvSpPr>
            <p:nvPr/>
          </p:nvSpPr>
          <p:spPr bwMode="auto">
            <a:xfrm>
              <a:off x="1872" y="2256"/>
              <a:ext cx="1806" cy="264"/>
            </a:xfrm>
            <a:prstGeom prst="line">
              <a:avLst/>
            </a:prstGeom>
            <a:noFill/>
            <a:ln w="12700">
              <a:solidFill>
                <a:srgbClr val="FC6565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0010" name="Rectangle 26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242300" cy="36933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tIns="45720" rIns="91440" bIns="45720" anchor="t">
            <a:spAutoFit/>
          </a:bodyPr>
          <a:lstStyle/>
          <a:p>
            <a:r>
              <a:rPr lang="tr-TR" altLang="en-US" dirty="0"/>
              <a:t>Niçin Kredi Riskleri? </a:t>
            </a:r>
            <a:endParaRPr lang="en-GB" altLang="en-US" dirty="0"/>
          </a:p>
        </p:txBody>
      </p:sp>
      <p:sp>
        <p:nvSpPr>
          <p:cNvPr id="170011" name="Text Box 27"/>
          <p:cNvSpPr txBox="1">
            <a:spLocks noChangeArrowheads="1"/>
          </p:cNvSpPr>
          <p:nvPr/>
        </p:nvSpPr>
        <p:spPr bwMode="auto">
          <a:xfrm>
            <a:off x="395288" y="1196975"/>
            <a:ext cx="822801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altLang="en-US" sz="1800" dirty="0">
                <a:solidFill>
                  <a:schemeClr val="accent3"/>
                </a:solidFill>
              </a:rPr>
              <a:t>Dünyadaki firmaların genelinde:</a:t>
            </a:r>
          </a:p>
          <a:p>
            <a:r>
              <a:rPr lang="tr-TR" altLang="en-US" sz="1800" dirty="0">
                <a:solidFill>
                  <a:srgbClr val="000000"/>
                </a:solidFill>
              </a:rPr>
              <a:t>	</a:t>
            </a:r>
            <a:r>
              <a:rPr lang="tr-TR" altLang="en-US" sz="1800" dirty="0">
                <a:solidFill>
                  <a:schemeClr val="accent3"/>
                </a:solidFill>
              </a:rPr>
              <a:t>Müşterilerin %20’si, firmanın cirosunun %80’ini oluşturur.</a:t>
            </a:r>
            <a:endParaRPr lang="en-GB" altLang="en-US" sz="1800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9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9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9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69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69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170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91" grpId="0" autoUpdateAnimBg="0"/>
      <p:bldP spid="169992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de-DE" altLang="en-US" dirty="0"/>
              <a:t>Atradius </a:t>
            </a:r>
            <a:r>
              <a:rPr lang="de-DE" altLang="en-US" dirty="0" err="1"/>
              <a:t>Türkiye</a:t>
            </a:r>
            <a:endParaRPr lang="de-DE" altLang="en-US" dirty="0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97FC271-7483-4C81-A868-DCE8435AB955}" type="slidenum">
              <a:rPr lang="de-DE" altLang="en-US"/>
              <a:pPr/>
              <a:t>7</a:t>
            </a:fld>
            <a:endParaRPr lang="de-DE" altLang="en-US"/>
          </a:p>
        </p:txBody>
      </p:sp>
      <p:sp>
        <p:nvSpPr>
          <p:cNvPr id="172034" name="Rectangle 2"/>
          <p:cNvSpPr>
            <a:spLocks noChangeArrowheads="1"/>
          </p:cNvSpPr>
          <p:nvPr/>
        </p:nvSpPr>
        <p:spPr bwMode="auto">
          <a:xfrm>
            <a:off x="2746375" y="2044700"/>
            <a:ext cx="3654425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B2B2B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Tx/>
              <a:buChar char="•"/>
            </a:pPr>
            <a:endParaRPr lang="en-GB" altLang="en-US" sz="1600" b="1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72035" name="Rectangle 3"/>
          <p:cNvSpPr>
            <a:spLocks noChangeArrowheads="1"/>
          </p:cNvSpPr>
          <p:nvPr/>
        </p:nvSpPr>
        <p:spPr bwMode="auto">
          <a:xfrm>
            <a:off x="2746375" y="3416300"/>
            <a:ext cx="3654425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B2B2B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Tx/>
              <a:buChar char="•"/>
            </a:pPr>
            <a:endParaRPr lang="en-GB" altLang="en-US" sz="160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72036" name="Rectangle 4"/>
          <p:cNvSpPr>
            <a:spLocks noGrp="1"/>
          </p:cNvSpPr>
          <p:nvPr>
            <p:ph type="title"/>
          </p:nvPr>
        </p:nvSpPr>
        <p:spPr>
          <a:xfrm>
            <a:off x="436563" y="333375"/>
            <a:ext cx="8242300" cy="64633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tIns="45720" rIns="91440" bIns="45720" anchor="t">
            <a:spAutoFit/>
          </a:bodyPr>
          <a:lstStyle/>
          <a:p>
            <a:r>
              <a:rPr lang="tr-TR" altLang="en-US" dirty="0">
                <a:solidFill>
                  <a:schemeClr val="bg2"/>
                </a:solidFill>
                <a:cs typeface="Arial" pitchFamily="34" charset="0"/>
              </a:rPr>
              <a:t> </a:t>
            </a:r>
            <a:r>
              <a:rPr lang="tr-TR" altLang="en-US" dirty="0"/>
              <a:t>Alacak Riskleri / Alacakların Tahsil Zorluğu...</a:t>
            </a:r>
            <a:r>
              <a:rPr lang="en-GB" altLang="en-US" dirty="0"/>
              <a:t/>
            </a:r>
            <a:br>
              <a:rPr lang="en-GB" altLang="en-US" dirty="0"/>
            </a:br>
            <a:endParaRPr lang="en-GB" altLang="en-US" dirty="0"/>
          </a:p>
        </p:txBody>
      </p:sp>
      <p:sp>
        <p:nvSpPr>
          <p:cNvPr id="172037" name="Rectangle 5"/>
          <p:cNvSpPr>
            <a:spLocks noGrp="1"/>
          </p:cNvSpPr>
          <p:nvPr>
            <p:ph type="body" idx="1"/>
          </p:nvPr>
        </p:nvSpPr>
        <p:spPr>
          <a:xfrm>
            <a:off x="442913" y="914400"/>
            <a:ext cx="8235950" cy="628650"/>
          </a:xfrm>
        </p:spPr>
        <p:txBody>
          <a:bodyPr>
            <a:normAutofit fontScale="92500" lnSpcReduction="20000"/>
          </a:bodyPr>
          <a:lstStyle/>
          <a:p>
            <a:pPr>
              <a:buClrTx/>
              <a:buFontTx/>
              <a:buNone/>
            </a:pPr>
            <a:r>
              <a:rPr lang="tr-TR" altLang="en-US" b="1" dirty="0"/>
              <a:t>% 4 kar marjı ile satış yapıyorsanız, tahsil edilemeyen bir alacağı telafi etmeniz için gereken yeni satış tutarı ne olacaktır?</a:t>
            </a:r>
            <a:endParaRPr lang="en-GB" altLang="en-US" b="1" dirty="0"/>
          </a:p>
        </p:txBody>
      </p:sp>
      <p:graphicFrame>
        <p:nvGraphicFramePr>
          <p:cNvPr id="172038" name="Object 6"/>
          <p:cNvGraphicFramePr>
            <a:graphicFrameLocks noChangeAspect="1"/>
          </p:cNvGraphicFramePr>
          <p:nvPr/>
        </p:nvGraphicFramePr>
        <p:xfrm>
          <a:off x="4787900" y="2708275"/>
          <a:ext cx="381000" cy="24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8" name="Image" r:id="rId4" imgW="1231746" imgH="787024" progId="Photoshop.Image.7">
                  <p:embed/>
                </p:oleObj>
              </mc:Choice>
              <mc:Fallback>
                <p:oleObj name="Image" r:id="rId4" imgW="1231746" imgH="787024" progId="Photoshop.Image.7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2708275"/>
                        <a:ext cx="381000" cy="242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AEAE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76200">
                            <a:solidFill>
                              <a:schemeClr val="bg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2039" name="Object 7"/>
          <p:cNvGraphicFramePr>
            <a:graphicFrameLocks noChangeAspect="1"/>
          </p:cNvGraphicFramePr>
          <p:nvPr/>
        </p:nvGraphicFramePr>
        <p:xfrm>
          <a:off x="5181600" y="3878263"/>
          <a:ext cx="609600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" name="Image" r:id="rId6" imgW="1231746" imgH="787024" progId="Photoshop.Image.7">
                  <p:embed/>
                </p:oleObj>
              </mc:Choice>
              <mc:Fallback>
                <p:oleObj name="Image" r:id="rId6" imgW="1231746" imgH="787024" progId="Photoshop.Image.7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878263"/>
                        <a:ext cx="609600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AEAE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76200">
                            <a:solidFill>
                              <a:schemeClr val="bg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2040" name="Object 8"/>
          <p:cNvGraphicFramePr>
            <a:graphicFrameLocks noChangeAspect="1"/>
          </p:cNvGraphicFramePr>
          <p:nvPr/>
        </p:nvGraphicFramePr>
        <p:xfrm>
          <a:off x="5486400" y="5154613"/>
          <a:ext cx="9144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0" name="Image" r:id="rId7" imgW="1231746" imgH="787024" progId="Photoshop.Image.7">
                  <p:embed/>
                </p:oleObj>
              </mc:Choice>
              <mc:Fallback>
                <p:oleObj name="Image" r:id="rId7" imgW="1231746" imgH="787024" progId="Photoshop.Image.7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5154613"/>
                        <a:ext cx="9144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AEAE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76200">
                            <a:solidFill>
                              <a:schemeClr val="bg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2041" name="Rectangle 9"/>
          <p:cNvSpPr>
            <a:spLocks noChangeArrowheads="1"/>
          </p:cNvSpPr>
          <p:nvPr/>
        </p:nvSpPr>
        <p:spPr bwMode="auto">
          <a:xfrm>
            <a:off x="0" y="3200400"/>
            <a:ext cx="4886325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/>
          <a:lstStyle>
            <a:lvl1pPr marL="250825" indent="-250825">
              <a:spcBef>
                <a:spcPts val="900"/>
              </a:spcBef>
              <a:buClr>
                <a:srgbClr val="FB4242"/>
              </a:buClr>
              <a:buSzPct val="130000"/>
              <a:buFont typeface="Lucida Grande" pitchFamily="123" charset="0"/>
              <a:buChar char="■"/>
              <a:tabLst>
                <a:tab pos="723900" algn="l"/>
                <a:tab pos="1435100" algn="l"/>
                <a:tab pos="2159000" algn="l"/>
                <a:tab pos="2870200" algn="l"/>
                <a:tab pos="3594100" algn="l"/>
                <a:tab pos="4305300" algn="l"/>
                <a:tab pos="5029200" algn="l"/>
                <a:tab pos="5740400" algn="l"/>
                <a:tab pos="6464300" algn="l"/>
                <a:tab pos="7175500" algn="l"/>
                <a:tab pos="7899400" algn="l"/>
              </a:tabLs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503238" indent="-250825">
              <a:spcBef>
                <a:spcPts val="900"/>
              </a:spcBef>
              <a:buClr>
                <a:srgbClr val="464646"/>
              </a:buClr>
              <a:buFont typeface="Arial" pitchFamily="34" charset="0"/>
              <a:buChar char="■"/>
              <a:tabLst>
                <a:tab pos="723900" algn="l"/>
                <a:tab pos="1435100" algn="l"/>
                <a:tab pos="2159000" algn="l"/>
                <a:tab pos="2870200" algn="l"/>
                <a:tab pos="3594100" algn="l"/>
                <a:tab pos="4305300" algn="l"/>
                <a:tab pos="5029200" algn="l"/>
                <a:tab pos="5740400" algn="l"/>
                <a:tab pos="6464300" algn="l"/>
                <a:tab pos="7175500" algn="l"/>
                <a:tab pos="7899400" algn="l"/>
              </a:tabLs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682625" indent="-179388">
              <a:spcBef>
                <a:spcPts val="900"/>
              </a:spcBef>
              <a:buClr>
                <a:srgbClr val="A3A3A3"/>
              </a:buClr>
              <a:buSzPct val="80000"/>
              <a:buFont typeface="Lucida Grande" pitchFamily="123" charset="0"/>
              <a:buChar char="●"/>
              <a:tabLst>
                <a:tab pos="723900" algn="l"/>
                <a:tab pos="1435100" algn="l"/>
                <a:tab pos="2159000" algn="l"/>
                <a:tab pos="2870200" algn="l"/>
                <a:tab pos="3594100" algn="l"/>
                <a:tab pos="4305300" algn="l"/>
                <a:tab pos="5029200" algn="l"/>
                <a:tab pos="5740400" algn="l"/>
                <a:tab pos="6464300" algn="l"/>
                <a:tab pos="7175500" algn="l"/>
                <a:tab pos="78994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863600" indent="-179388">
              <a:spcBef>
                <a:spcPts val="900"/>
              </a:spcBef>
              <a:buClr>
                <a:srgbClr val="A3A3A3"/>
              </a:buClr>
              <a:buSzPct val="80000"/>
              <a:buFont typeface="Arial" pitchFamily="34" charset="0"/>
              <a:buChar char="●"/>
              <a:tabLst>
                <a:tab pos="723900" algn="l"/>
                <a:tab pos="1435100" algn="l"/>
                <a:tab pos="2159000" algn="l"/>
                <a:tab pos="2870200" algn="l"/>
                <a:tab pos="3594100" algn="l"/>
                <a:tab pos="4305300" algn="l"/>
                <a:tab pos="5029200" algn="l"/>
                <a:tab pos="5740400" algn="l"/>
                <a:tab pos="6464300" algn="l"/>
                <a:tab pos="7175500" algn="l"/>
                <a:tab pos="78994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1042988" indent="-179388">
              <a:spcBef>
                <a:spcPts val="900"/>
              </a:spcBef>
              <a:buClr>
                <a:srgbClr val="A3A3A3"/>
              </a:buClr>
              <a:buSzPct val="70000"/>
              <a:buFont typeface="Arial" pitchFamily="34" charset="0"/>
              <a:buChar char="●"/>
              <a:tabLst>
                <a:tab pos="723900" algn="l"/>
                <a:tab pos="1435100" algn="l"/>
                <a:tab pos="2159000" algn="l"/>
                <a:tab pos="2870200" algn="l"/>
                <a:tab pos="3594100" algn="l"/>
                <a:tab pos="4305300" algn="l"/>
                <a:tab pos="5029200" algn="l"/>
                <a:tab pos="5740400" algn="l"/>
                <a:tab pos="6464300" algn="l"/>
                <a:tab pos="7175500" algn="l"/>
                <a:tab pos="78994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1500188" indent="-179388" defTabSz="457200" fontAlgn="base">
              <a:spcBef>
                <a:spcPts val="900"/>
              </a:spcBef>
              <a:spcAft>
                <a:spcPct val="0"/>
              </a:spcAft>
              <a:buClr>
                <a:srgbClr val="A3A3A3"/>
              </a:buClr>
              <a:buSzPct val="70000"/>
              <a:buFont typeface="Arial" pitchFamily="34" charset="0"/>
              <a:buChar char="●"/>
              <a:tabLst>
                <a:tab pos="723900" algn="l"/>
                <a:tab pos="1435100" algn="l"/>
                <a:tab pos="2159000" algn="l"/>
                <a:tab pos="2870200" algn="l"/>
                <a:tab pos="3594100" algn="l"/>
                <a:tab pos="4305300" algn="l"/>
                <a:tab pos="5029200" algn="l"/>
                <a:tab pos="5740400" algn="l"/>
                <a:tab pos="6464300" algn="l"/>
                <a:tab pos="7175500" algn="l"/>
                <a:tab pos="78994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1957388" indent="-179388" defTabSz="457200" fontAlgn="base">
              <a:spcBef>
                <a:spcPts val="900"/>
              </a:spcBef>
              <a:spcAft>
                <a:spcPct val="0"/>
              </a:spcAft>
              <a:buClr>
                <a:srgbClr val="A3A3A3"/>
              </a:buClr>
              <a:buSzPct val="70000"/>
              <a:buFont typeface="Arial" pitchFamily="34" charset="0"/>
              <a:buChar char="●"/>
              <a:tabLst>
                <a:tab pos="723900" algn="l"/>
                <a:tab pos="1435100" algn="l"/>
                <a:tab pos="2159000" algn="l"/>
                <a:tab pos="2870200" algn="l"/>
                <a:tab pos="3594100" algn="l"/>
                <a:tab pos="4305300" algn="l"/>
                <a:tab pos="5029200" algn="l"/>
                <a:tab pos="5740400" algn="l"/>
                <a:tab pos="6464300" algn="l"/>
                <a:tab pos="7175500" algn="l"/>
                <a:tab pos="78994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2414588" indent="-179388" defTabSz="457200" fontAlgn="base">
              <a:spcBef>
                <a:spcPts val="900"/>
              </a:spcBef>
              <a:spcAft>
                <a:spcPct val="0"/>
              </a:spcAft>
              <a:buClr>
                <a:srgbClr val="A3A3A3"/>
              </a:buClr>
              <a:buSzPct val="70000"/>
              <a:buFont typeface="Arial" pitchFamily="34" charset="0"/>
              <a:buChar char="●"/>
              <a:tabLst>
                <a:tab pos="723900" algn="l"/>
                <a:tab pos="1435100" algn="l"/>
                <a:tab pos="2159000" algn="l"/>
                <a:tab pos="2870200" algn="l"/>
                <a:tab pos="3594100" algn="l"/>
                <a:tab pos="4305300" algn="l"/>
                <a:tab pos="5029200" algn="l"/>
                <a:tab pos="5740400" algn="l"/>
                <a:tab pos="6464300" algn="l"/>
                <a:tab pos="7175500" algn="l"/>
                <a:tab pos="78994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2871788" indent="-179388" defTabSz="457200" fontAlgn="base">
              <a:spcBef>
                <a:spcPts val="900"/>
              </a:spcBef>
              <a:spcAft>
                <a:spcPct val="0"/>
              </a:spcAft>
              <a:buClr>
                <a:srgbClr val="A3A3A3"/>
              </a:buClr>
              <a:buSzPct val="70000"/>
              <a:buFont typeface="Arial" pitchFamily="34" charset="0"/>
              <a:buChar char="●"/>
              <a:tabLst>
                <a:tab pos="723900" algn="l"/>
                <a:tab pos="1435100" algn="l"/>
                <a:tab pos="2159000" algn="l"/>
                <a:tab pos="2870200" algn="l"/>
                <a:tab pos="3594100" algn="l"/>
                <a:tab pos="4305300" algn="l"/>
                <a:tab pos="5029200" algn="l"/>
                <a:tab pos="5740400" algn="l"/>
                <a:tab pos="6464300" algn="l"/>
                <a:tab pos="7175500" algn="l"/>
                <a:tab pos="78994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lvl="2" eaLnBrk="1" hangingPunct="1">
              <a:buClr>
                <a:srgbClr val="FB3F3F"/>
              </a:buClr>
              <a:buFont typeface="Lucida Grande" pitchFamily="123" charset="0"/>
              <a:buNone/>
            </a:pPr>
            <a:endParaRPr lang="de-DE" altLang="en-US" b="1" dirty="0">
              <a:solidFill>
                <a:schemeClr val="tx2"/>
              </a:solidFill>
            </a:endParaRPr>
          </a:p>
          <a:p>
            <a:pPr lvl="2" eaLnBrk="1" hangingPunct="1">
              <a:buClr>
                <a:srgbClr val="FB3F3F"/>
              </a:buClr>
              <a:buSzTx/>
              <a:buFont typeface="Wingdings" pitchFamily="2" charset="2"/>
              <a:buChar char="§"/>
            </a:pPr>
            <a:r>
              <a:rPr lang="en-GB" altLang="en-US" sz="1400" b="1" dirty="0" smtClean="0">
                <a:solidFill>
                  <a:schemeClr val="accent3"/>
                </a:solidFill>
                <a:latin typeface="+mn-lt"/>
              </a:rPr>
              <a:t>25,000</a:t>
            </a:r>
            <a:r>
              <a:rPr lang="tr-TR" altLang="en-US" sz="1400" b="1" dirty="0" smtClean="0">
                <a:solidFill>
                  <a:schemeClr val="accent3"/>
                </a:solidFill>
                <a:latin typeface="+mn-lt"/>
              </a:rPr>
              <a:t> TL’lik</a:t>
            </a:r>
            <a:r>
              <a:rPr lang="en-GB" altLang="en-US" sz="1400" b="1" dirty="0" smtClean="0">
                <a:solidFill>
                  <a:schemeClr val="accent3"/>
                </a:solidFill>
                <a:latin typeface="+mn-lt"/>
              </a:rPr>
              <a:t> </a:t>
            </a:r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tahsil edilemeyecek alacak</a:t>
            </a:r>
            <a:r>
              <a:rPr lang="en-GB" altLang="en-US" sz="1400" dirty="0">
                <a:solidFill>
                  <a:schemeClr val="accent3"/>
                </a:solidFill>
                <a:latin typeface="+mn-lt"/>
              </a:rPr>
              <a:t> </a:t>
            </a:r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için, </a:t>
            </a:r>
            <a:r>
              <a:rPr lang="en-GB" altLang="en-US" sz="1400" b="1" dirty="0" smtClean="0">
                <a:solidFill>
                  <a:schemeClr val="accent3"/>
                </a:solidFill>
                <a:latin typeface="+mn-lt"/>
              </a:rPr>
              <a:t>625,000</a:t>
            </a:r>
            <a:r>
              <a:rPr lang="tr-TR" altLang="en-US" sz="1400" b="1" dirty="0" smtClean="0">
                <a:solidFill>
                  <a:schemeClr val="accent3"/>
                </a:solidFill>
                <a:latin typeface="+mn-lt"/>
              </a:rPr>
              <a:t> TL </a:t>
            </a:r>
            <a:r>
              <a:rPr lang="tr-TR" altLang="en-US" sz="1400" dirty="0" smtClean="0">
                <a:solidFill>
                  <a:schemeClr val="accent3"/>
                </a:solidFill>
                <a:latin typeface="+mn-lt"/>
              </a:rPr>
              <a:t>yeni </a:t>
            </a:r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satış yapmak gerekmektedir.</a:t>
            </a:r>
            <a:endParaRPr lang="en-GB" altLang="en-US" sz="1400" dirty="0">
              <a:solidFill>
                <a:schemeClr val="accent3"/>
              </a:solidFill>
              <a:latin typeface="+mn-lt"/>
            </a:endParaRPr>
          </a:p>
        </p:txBody>
      </p:sp>
      <p:sp>
        <p:nvSpPr>
          <p:cNvPr id="172042" name="Rectangle 10"/>
          <p:cNvSpPr>
            <a:spLocks noChangeArrowheads="1"/>
          </p:cNvSpPr>
          <p:nvPr/>
        </p:nvSpPr>
        <p:spPr bwMode="auto">
          <a:xfrm>
            <a:off x="0" y="4495800"/>
            <a:ext cx="4886325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/>
          <a:lstStyle>
            <a:lvl1pPr marL="250825" indent="-250825">
              <a:spcBef>
                <a:spcPts val="900"/>
              </a:spcBef>
              <a:buClr>
                <a:srgbClr val="FB4242"/>
              </a:buClr>
              <a:buSzPct val="130000"/>
              <a:buFont typeface="Lucida Grande" pitchFamily="123" charset="0"/>
              <a:buChar char="■"/>
              <a:tabLst>
                <a:tab pos="723900" algn="l"/>
                <a:tab pos="1435100" algn="l"/>
                <a:tab pos="2159000" algn="l"/>
                <a:tab pos="2870200" algn="l"/>
                <a:tab pos="3594100" algn="l"/>
                <a:tab pos="4305300" algn="l"/>
                <a:tab pos="5029200" algn="l"/>
                <a:tab pos="5740400" algn="l"/>
                <a:tab pos="6464300" algn="l"/>
                <a:tab pos="7175500" algn="l"/>
                <a:tab pos="7899400" algn="l"/>
              </a:tabLs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503238" indent="-250825">
              <a:spcBef>
                <a:spcPts val="900"/>
              </a:spcBef>
              <a:buClr>
                <a:srgbClr val="464646"/>
              </a:buClr>
              <a:buFont typeface="Arial" pitchFamily="34" charset="0"/>
              <a:buChar char="■"/>
              <a:tabLst>
                <a:tab pos="723900" algn="l"/>
                <a:tab pos="1435100" algn="l"/>
                <a:tab pos="2159000" algn="l"/>
                <a:tab pos="2870200" algn="l"/>
                <a:tab pos="3594100" algn="l"/>
                <a:tab pos="4305300" algn="l"/>
                <a:tab pos="5029200" algn="l"/>
                <a:tab pos="5740400" algn="l"/>
                <a:tab pos="6464300" algn="l"/>
                <a:tab pos="7175500" algn="l"/>
                <a:tab pos="7899400" algn="l"/>
              </a:tabLs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682625" indent="-179388">
              <a:spcBef>
                <a:spcPts val="900"/>
              </a:spcBef>
              <a:buClr>
                <a:srgbClr val="A3A3A3"/>
              </a:buClr>
              <a:buSzPct val="80000"/>
              <a:buFont typeface="Lucida Grande" pitchFamily="123" charset="0"/>
              <a:buChar char="●"/>
              <a:tabLst>
                <a:tab pos="723900" algn="l"/>
                <a:tab pos="1435100" algn="l"/>
                <a:tab pos="2159000" algn="l"/>
                <a:tab pos="2870200" algn="l"/>
                <a:tab pos="3594100" algn="l"/>
                <a:tab pos="4305300" algn="l"/>
                <a:tab pos="5029200" algn="l"/>
                <a:tab pos="5740400" algn="l"/>
                <a:tab pos="6464300" algn="l"/>
                <a:tab pos="7175500" algn="l"/>
                <a:tab pos="78994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863600" indent="-179388">
              <a:spcBef>
                <a:spcPts val="900"/>
              </a:spcBef>
              <a:buClr>
                <a:srgbClr val="A3A3A3"/>
              </a:buClr>
              <a:buSzPct val="80000"/>
              <a:buFont typeface="Arial" pitchFamily="34" charset="0"/>
              <a:buChar char="●"/>
              <a:tabLst>
                <a:tab pos="723900" algn="l"/>
                <a:tab pos="1435100" algn="l"/>
                <a:tab pos="2159000" algn="l"/>
                <a:tab pos="2870200" algn="l"/>
                <a:tab pos="3594100" algn="l"/>
                <a:tab pos="4305300" algn="l"/>
                <a:tab pos="5029200" algn="l"/>
                <a:tab pos="5740400" algn="l"/>
                <a:tab pos="6464300" algn="l"/>
                <a:tab pos="7175500" algn="l"/>
                <a:tab pos="78994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1042988" indent="-179388">
              <a:spcBef>
                <a:spcPts val="900"/>
              </a:spcBef>
              <a:buClr>
                <a:srgbClr val="A3A3A3"/>
              </a:buClr>
              <a:buSzPct val="70000"/>
              <a:buFont typeface="Arial" pitchFamily="34" charset="0"/>
              <a:buChar char="●"/>
              <a:tabLst>
                <a:tab pos="723900" algn="l"/>
                <a:tab pos="1435100" algn="l"/>
                <a:tab pos="2159000" algn="l"/>
                <a:tab pos="2870200" algn="l"/>
                <a:tab pos="3594100" algn="l"/>
                <a:tab pos="4305300" algn="l"/>
                <a:tab pos="5029200" algn="l"/>
                <a:tab pos="5740400" algn="l"/>
                <a:tab pos="6464300" algn="l"/>
                <a:tab pos="7175500" algn="l"/>
                <a:tab pos="78994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1500188" indent="-179388" defTabSz="457200" fontAlgn="base">
              <a:spcBef>
                <a:spcPts val="900"/>
              </a:spcBef>
              <a:spcAft>
                <a:spcPct val="0"/>
              </a:spcAft>
              <a:buClr>
                <a:srgbClr val="A3A3A3"/>
              </a:buClr>
              <a:buSzPct val="70000"/>
              <a:buFont typeface="Arial" pitchFamily="34" charset="0"/>
              <a:buChar char="●"/>
              <a:tabLst>
                <a:tab pos="723900" algn="l"/>
                <a:tab pos="1435100" algn="l"/>
                <a:tab pos="2159000" algn="l"/>
                <a:tab pos="2870200" algn="l"/>
                <a:tab pos="3594100" algn="l"/>
                <a:tab pos="4305300" algn="l"/>
                <a:tab pos="5029200" algn="l"/>
                <a:tab pos="5740400" algn="l"/>
                <a:tab pos="6464300" algn="l"/>
                <a:tab pos="7175500" algn="l"/>
                <a:tab pos="78994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1957388" indent="-179388" defTabSz="457200" fontAlgn="base">
              <a:spcBef>
                <a:spcPts val="900"/>
              </a:spcBef>
              <a:spcAft>
                <a:spcPct val="0"/>
              </a:spcAft>
              <a:buClr>
                <a:srgbClr val="A3A3A3"/>
              </a:buClr>
              <a:buSzPct val="70000"/>
              <a:buFont typeface="Arial" pitchFamily="34" charset="0"/>
              <a:buChar char="●"/>
              <a:tabLst>
                <a:tab pos="723900" algn="l"/>
                <a:tab pos="1435100" algn="l"/>
                <a:tab pos="2159000" algn="l"/>
                <a:tab pos="2870200" algn="l"/>
                <a:tab pos="3594100" algn="l"/>
                <a:tab pos="4305300" algn="l"/>
                <a:tab pos="5029200" algn="l"/>
                <a:tab pos="5740400" algn="l"/>
                <a:tab pos="6464300" algn="l"/>
                <a:tab pos="7175500" algn="l"/>
                <a:tab pos="78994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2414588" indent="-179388" defTabSz="457200" fontAlgn="base">
              <a:spcBef>
                <a:spcPts val="900"/>
              </a:spcBef>
              <a:spcAft>
                <a:spcPct val="0"/>
              </a:spcAft>
              <a:buClr>
                <a:srgbClr val="A3A3A3"/>
              </a:buClr>
              <a:buSzPct val="70000"/>
              <a:buFont typeface="Arial" pitchFamily="34" charset="0"/>
              <a:buChar char="●"/>
              <a:tabLst>
                <a:tab pos="723900" algn="l"/>
                <a:tab pos="1435100" algn="l"/>
                <a:tab pos="2159000" algn="l"/>
                <a:tab pos="2870200" algn="l"/>
                <a:tab pos="3594100" algn="l"/>
                <a:tab pos="4305300" algn="l"/>
                <a:tab pos="5029200" algn="l"/>
                <a:tab pos="5740400" algn="l"/>
                <a:tab pos="6464300" algn="l"/>
                <a:tab pos="7175500" algn="l"/>
                <a:tab pos="78994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2871788" indent="-179388" defTabSz="457200" fontAlgn="base">
              <a:spcBef>
                <a:spcPts val="900"/>
              </a:spcBef>
              <a:spcAft>
                <a:spcPct val="0"/>
              </a:spcAft>
              <a:buClr>
                <a:srgbClr val="A3A3A3"/>
              </a:buClr>
              <a:buSzPct val="70000"/>
              <a:buFont typeface="Arial" pitchFamily="34" charset="0"/>
              <a:buChar char="●"/>
              <a:tabLst>
                <a:tab pos="723900" algn="l"/>
                <a:tab pos="1435100" algn="l"/>
                <a:tab pos="2159000" algn="l"/>
                <a:tab pos="2870200" algn="l"/>
                <a:tab pos="3594100" algn="l"/>
                <a:tab pos="4305300" algn="l"/>
                <a:tab pos="5029200" algn="l"/>
                <a:tab pos="5740400" algn="l"/>
                <a:tab pos="6464300" algn="l"/>
                <a:tab pos="7175500" algn="l"/>
                <a:tab pos="78994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en-US" dirty="0"/>
              <a:t>	</a:t>
            </a:r>
            <a:endParaRPr lang="de-DE" altLang="en-US" b="1" dirty="0"/>
          </a:p>
          <a:p>
            <a:pPr lvl="2" eaLnBrk="1" hangingPunct="1">
              <a:buClr>
                <a:srgbClr val="FB3F3F"/>
              </a:buClr>
              <a:buSzTx/>
              <a:buFont typeface="Wingdings" pitchFamily="2" charset="2"/>
              <a:buChar char="§"/>
            </a:pPr>
            <a:r>
              <a:rPr lang="en-GB" altLang="en-US" sz="1400" b="1" dirty="0" smtClean="0">
                <a:solidFill>
                  <a:schemeClr val="accent3"/>
                </a:solidFill>
                <a:latin typeface="+mn-lt"/>
              </a:rPr>
              <a:t>50.000 </a:t>
            </a:r>
            <a:r>
              <a:rPr lang="tr-TR" altLang="en-US" sz="1400" b="1" dirty="0" smtClean="0">
                <a:solidFill>
                  <a:schemeClr val="accent3"/>
                </a:solidFill>
                <a:latin typeface="+mn-lt"/>
              </a:rPr>
              <a:t>TL </a:t>
            </a:r>
            <a:r>
              <a:rPr lang="tr-TR" altLang="en-US" sz="1400" dirty="0" smtClean="0">
                <a:solidFill>
                  <a:schemeClr val="accent3"/>
                </a:solidFill>
                <a:latin typeface="+mn-lt"/>
              </a:rPr>
              <a:t>tahsil </a:t>
            </a:r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edilemeyecek alacak</a:t>
            </a:r>
            <a:r>
              <a:rPr lang="en-GB" altLang="en-US" sz="1400" dirty="0">
                <a:solidFill>
                  <a:schemeClr val="accent3"/>
                </a:solidFill>
                <a:latin typeface="+mn-lt"/>
              </a:rPr>
              <a:t> </a:t>
            </a:r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için, </a:t>
            </a:r>
            <a:r>
              <a:rPr lang="en-GB" altLang="en-US" sz="1400" b="1" dirty="0" smtClean="0">
                <a:solidFill>
                  <a:schemeClr val="accent3"/>
                </a:solidFill>
                <a:latin typeface="+mn-lt"/>
              </a:rPr>
              <a:t>1,250,000</a:t>
            </a:r>
            <a:r>
              <a:rPr lang="tr-TR" altLang="en-US" sz="1400" b="1" dirty="0" smtClean="0">
                <a:solidFill>
                  <a:schemeClr val="accent3"/>
                </a:solidFill>
                <a:latin typeface="+mn-lt"/>
              </a:rPr>
              <a:t> TL</a:t>
            </a:r>
            <a:r>
              <a:rPr lang="en-GB" altLang="en-US" sz="1400" b="1" dirty="0" smtClean="0">
                <a:solidFill>
                  <a:schemeClr val="accent3"/>
                </a:solidFill>
                <a:latin typeface="+mn-lt"/>
              </a:rPr>
              <a:t> </a:t>
            </a:r>
            <a:r>
              <a:rPr lang="tr-TR" altLang="en-US" sz="1400" dirty="0" smtClean="0">
                <a:solidFill>
                  <a:schemeClr val="accent3"/>
                </a:solidFill>
                <a:latin typeface="+mn-lt"/>
              </a:rPr>
              <a:t>yeni </a:t>
            </a:r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satış yapmak gerekmektedir.</a:t>
            </a:r>
            <a:endParaRPr lang="en-GB" altLang="en-US" sz="1400" dirty="0">
              <a:solidFill>
                <a:schemeClr val="accent3"/>
              </a:solidFill>
              <a:latin typeface="+mn-lt"/>
            </a:endParaRPr>
          </a:p>
          <a:p>
            <a:pPr eaLnBrk="1" hangingPunct="1">
              <a:buClrTx/>
              <a:buFontTx/>
              <a:buNone/>
            </a:pPr>
            <a:endParaRPr lang="en-GB" altLang="en-US" dirty="0"/>
          </a:p>
        </p:txBody>
      </p:sp>
      <p:sp>
        <p:nvSpPr>
          <p:cNvPr id="172043" name="Rectangle 11"/>
          <p:cNvSpPr>
            <a:spLocks noChangeArrowheads="1"/>
          </p:cNvSpPr>
          <p:nvPr/>
        </p:nvSpPr>
        <p:spPr bwMode="auto">
          <a:xfrm>
            <a:off x="0" y="1981200"/>
            <a:ext cx="46482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/>
          <a:lstStyle>
            <a:lvl1pPr marL="250825" indent="-250825">
              <a:spcBef>
                <a:spcPts val="900"/>
              </a:spcBef>
              <a:buClr>
                <a:srgbClr val="FB4242"/>
              </a:buClr>
              <a:buSzPct val="130000"/>
              <a:buFont typeface="Lucida Grande" pitchFamily="123" charset="0"/>
              <a:buChar char="■"/>
              <a:tabLst>
                <a:tab pos="723900" algn="l"/>
                <a:tab pos="1435100" algn="l"/>
                <a:tab pos="2159000" algn="l"/>
                <a:tab pos="2870200" algn="l"/>
                <a:tab pos="3594100" algn="l"/>
                <a:tab pos="4305300" algn="l"/>
                <a:tab pos="5029200" algn="l"/>
                <a:tab pos="5740400" algn="l"/>
                <a:tab pos="6464300" algn="l"/>
                <a:tab pos="7175500" algn="l"/>
                <a:tab pos="7899400" algn="l"/>
              </a:tabLs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503238" indent="-250825">
              <a:spcBef>
                <a:spcPts val="900"/>
              </a:spcBef>
              <a:buClr>
                <a:srgbClr val="464646"/>
              </a:buClr>
              <a:buFont typeface="Arial" pitchFamily="34" charset="0"/>
              <a:buChar char="■"/>
              <a:tabLst>
                <a:tab pos="723900" algn="l"/>
                <a:tab pos="1435100" algn="l"/>
                <a:tab pos="2159000" algn="l"/>
                <a:tab pos="2870200" algn="l"/>
                <a:tab pos="3594100" algn="l"/>
                <a:tab pos="4305300" algn="l"/>
                <a:tab pos="5029200" algn="l"/>
                <a:tab pos="5740400" algn="l"/>
                <a:tab pos="6464300" algn="l"/>
                <a:tab pos="7175500" algn="l"/>
                <a:tab pos="7899400" algn="l"/>
              </a:tabLs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682625" indent="-179388">
              <a:spcBef>
                <a:spcPts val="900"/>
              </a:spcBef>
              <a:buClr>
                <a:srgbClr val="A3A3A3"/>
              </a:buClr>
              <a:buSzPct val="80000"/>
              <a:buFont typeface="Lucida Grande" pitchFamily="123" charset="0"/>
              <a:buChar char="●"/>
              <a:tabLst>
                <a:tab pos="723900" algn="l"/>
                <a:tab pos="1435100" algn="l"/>
                <a:tab pos="2159000" algn="l"/>
                <a:tab pos="2870200" algn="l"/>
                <a:tab pos="3594100" algn="l"/>
                <a:tab pos="4305300" algn="l"/>
                <a:tab pos="5029200" algn="l"/>
                <a:tab pos="5740400" algn="l"/>
                <a:tab pos="6464300" algn="l"/>
                <a:tab pos="7175500" algn="l"/>
                <a:tab pos="78994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863600" indent="-179388">
              <a:spcBef>
                <a:spcPts val="900"/>
              </a:spcBef>
              <a:buClr>
                <a:srgbClr val="A3A3A3"/>
              </a:buClr>
              <a:buSzPct val="80000"/>
              <a:buFont typeface="Arial" pitchFamily="34" charset="0"/>
              <a:buChar char="●"/>
              <a:tabLst>
                <a:tab pos="723900" algn="l"/>
                <a:tab pos="1435100" algn="l"/>
                <a:tab pos="2159000" algn="l"/>
                <a:tab pos="2870200" algn="l"/>
                <a:tab pos="3594100" algn="l"/>
                <a:tab pos="4305300" algn="l"/>
                <a:tab pos="5029200" algn="l"/>
                <a:tab pos="5740400" algn="l"/>
                <a:tab pos="6464300" algn="l"/>
                <a:tab pos="7175500" algn="l"/>
                <a:tab pos="78994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1042988" indent="-179388">
              <a:spcBef>
                <a:spcPts val="900"/>
              </a:spcBef>
              <a:buClr>
                <a:srgbClr val="A3A3A3"/>
              </a:buClr>
              <a:buSzPct val="70000"/>
              <a:buFont typeface="Arial" pitchFamily="34" charset="0"/>
              <a:buChar char="●"/>
              <a:tabLst>
                <a:tab pos="723900" algn="l"/>
                <a:tab pos="1435100" algn="l"/>
                <a:tab pos="2159000" algn="l"/>
                <a:tab pos="2870200" algn="l"/>
                <a:tab pos="3594100" algn="l"/>
                <a:tab pos="4305300" algn="l"/>
                <a:tab pos="5029200" algn="l"/>
                <a:tab pos="5740400" algn="l"/>
                <a:tab pos="6464300" algn="l"/>
                <a:tab pos="7175500" algn="l"/>
                <a:tab pos="78994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1500188" indent="-179388" defTabSz="457200" fontAlgn="base">
              <a:spcBef>
                <a:spcPts val="900"/>
              </a:spcBef>
              <a:spcAft>
                <a:spcPct val="0"/>
              </a:spcAft>
              <a:buClr>
                <a:srgbClr val="A3A3A3"/>
              </a:buClr>
              <a:buSzPct val="70000"/>
              <a:buFont typeface="Arial" pitchFamily="34" charset="0"/>
              <a:buChar char="●"/>
              <a:tabLst>
                <a:tab pos="723900" algn="l"/>
                <a:tab pos="1435100" algn="l"/>
                <a:tab pos="2159000" algn="l"/>
                <a:tab pos="2870200" algn="l"/>
                <a:tab pos="3594100" algn="l"/>
                <a:tab pos="4305300" algn="l"/>
                <a:tab pos="5029200" algn="l"/>
                <a:tab pos="5740400" algn="l"/>
                <a:tab pos="6464300" algn="l"/>
                <a:tab pos="7175500" algn="l"/>
                <a:tab pos="78994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1957388" indent="-179388" defTabSz="457200" fontAlgn="base">
              <a:spcBef>
                <a:spcPts val="900"/>
              </a:spcBef>
              <a:spcAft>
                <a:spcPct val="0"/>
              </a:spcAft>
              <a:buClr>
                <a:srgbClr val="A3A3A3"/>
              </a:buClr>
              <a:buSzPct val="70000"/>
              <a:buFont typeface="Arial" pitchFamily="34" charset="0"/>
              <a:buChar char="●"/>
              <a:tabLst>
                <a:tab pos="723900" algn="l"/>
                <a:tab pos="1435100" algn="l"/>
                <a:tab pos="2159000" algn="l"/>
                <a:tab pos="2870200" algn="l"/>
                <a:tab pos="3594100" algn="l"/>
                <a:tab pos="4305300" algn="l"/>
                <a:tab pos="5029200" algn="l"/>
                <a:tab pos="5740400" algn="l"/>
                <a:tab pos="6464300" algn="l"/>
                <a:tab pos="7175500" algn="l"/>
                <a:tab pos="78994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2414588" indent="-179388" defTabSz="457200" fontAlgn="base">
              <a:spcBef>
                <a:spcPts val="900"/>
              </a:spcBef>
              <a:spcAft>
                <a:spcPct val="0"/>
              </a:spcAft>
              <a:buClr>
                <a:srgbClr val="A3A3A3"/>
              </a:buClr>
              <a:buSzPct val="70000"/>
              <a:buFont typeface="Arial" pitchFamily="34" charset="0"/>
              <a:buChar char="●"/>
              <a:tabLst>
                <a:tab pos="723900" algn="l"/>
                <a:tab pos="1435100" algn="l"/>
                <a:tab pos="2159000" algn="l"/>
                <a:tab pos="2870200" algn="l"/>
                <a:tab pos="3594100" algn="l"/>
                <a:tab pos="4305300" algn="l"/>
                <a:tab pos="5029200" algn="l"/>
                <a:tab pos="5740400" algn="l"/>
                <a:tab pos="6464300" algn="l"/>
                <a:tab pos="7175500" algn="l"/>
                <a:tab pos="78994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2871788" indent="-179388" defTabSz="457200" fontAlgn="base">
              <a:spcBef>
                <a:spcPts val="900"/>
              </a:spcBef>
              <a:spcAft>
                <a:spcPct val="0"/>
              </a:spcAft>
              <a:buClr>
                <a:srgbClr val="A3A3A3"/>
              </a:buClr>
              <a:buSzPct val="70000"/>
              <a:buFont typeface="Arial" pitchFamily="34" charset="0"/>
              <a:buChar char="●"/>
              <a:tabLst>
                <a:tab pos="723900" algn="l"/>
                <a:tab pos="1435100" algn="l"/>
                <a:tab pos="2159000" algn="l"/>
                <a:tab pos="2870200" algn="l"/>
                <a:tab pos="3594100" algn="l"/>
                <a:tab pos="4305300" algn="l"/>
                <a:tab pos="5029200" algn="l"/>
                <a:tab pos="5740400" algn="l"/>
                <a:tab pos="6464300" algn="l"/>
                <a:tab pos="7175500" algn="l"/>
                <a:tab pos="78994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en-US" dirty="0"/>
              <a:t>	</a:t>
            </a:r>
          </a:p>
          <a:p>
            <a:pPr lvl="2" eaLnBrk="1" hangingPunct="1">
              <a:buClr>
                <a:srgbClr val="FB3F3F"/>
              </a:buClr>
              <a:buSzTx/>
              <a:buFont typeface="Wingdings" pitchFamily="2" charset="2"/>
              <a:buChar char="§"/>
            </a:pPr>
            <a:r>
              <a:rPr lang="en-GB" altLang="en-US" sz="1400" b="1" dirty="0" smtClean="0">
                <a:solidFill>
                  <a:schemeClr val="accent3"/>
                </a:solidFill>
                <a:latin typeface="+mn-lt"/>
              </a:rPr>
              <a:t>5,000</a:t>
            </a:r>
            <a:r>
              <a:rPr lang="tr-TR" altLang="en-US" sz="1400" b="1" dirty="0" smtClean="0">
                <a:solidFill>
                  <a:schemeClr val="accent3"/>
                </a:solidFill>
                <a:latin typeface="+mn-lt"/>
              </a:rPr>
              <a:t> TL’lik </a:t>
            </a:r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tahsil edilemeyecek alacak</a:t>
            </a:r>
            <a:r>
              <a:rPr lang="en-GB" altLang="en-US" sz="1400" dirty="0">
                <a:solidFill>
                  <a:schemeClr val="accent3"/>
                </a:solidFill>
                <a:latin typeface="+mn-lt"/>
              </a:rPr>
              <a:t> </a:t>
            </a:r>
            <a:br>
              <a:rPr lang="en-GB" altLang="en-US" sz="1400" dirty="0">
                <a:solidFill>
                  <a:schemeClr val="accent3"/>
                </a:solidFill>
                <a:latin typeface="+mn-lt"/>
              </a:rPr>
            </a:br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için, </a:t>
            </a:r>
            <a:r>
              <a:rPr lang="en-GB" altLang="en-US" sz="1400" b="1" dirty="0" smtClean="0">
                <a:solidFill>
                  <a:schemeClr val="accent3"/>
                </a:solidFill>
                <a:latin typeface="+mn-lt"/>
              </a:rPr>
              <a:t>125,000 </a:t>
            </a:r>
            <a:r>
              <a:rPr lang="tr-TR" altLang="en-US" sz="1400" b="1" dirty="0" smtClean="0">
                <a:solidFill>
                  <a:schemeClr val="accent3"/>
                </a:solidFill>
                <a:latin typeface="+mn-lt"/>
              </a:rPr>
              <a:t>TL </a:t>
            </a:r>
            <a:r>
              <a:rPr lang="tr-TR" altLang="en-US" sz="1400" dirty="0" smtClean="0">
                <a:solidFill>
                  <a:schemeClr val="accent3"/>
                </a:solidFill>
                <a:latin typeface="+mn-lt"/>
              </a:rPr>
              <a:t>yeni </a:t>
            </a:r>
            <a:r>
              <a:rPr lang="tr-TR" altLang="en-US" sz="1400" dirty="0">
                <a:solidFill>
                  <a:schemeClr val="accent3"/>
                </a:solidFill>
                <a:latin typeface="+mn-lt"/>
              </a:rPr>
              <a:t>satış yapmak gerekmektedir.</a:t>
            </a:r>
          </a:p>
          <a:p>
            <a:pPr lvl="2" eaLnBrk="1" hangingPunct="1">
              <a:buClr>
                <a:srgbClr val="FB3F3F"/>
              </a:buClr>
            </a:pPr>
            <a:endParaRPr lang="en-GB" altLang="en-US" sz="1400" dirty="0"/>
          </a:p>
        </p:txBody>
      </p:sp>
      <p:graphicFrame>
        <p:nvGraphicFramePr>
          <p:cNvPr id="172044" name="Object 12"/>
          <p:cNvGraphicFramePr>
            <a:graphicFrameLocks noChangeAspect="1"/>
          </p:cNvGraphicFramePr>
          <p:nvPr/>
        </p:nvGraphicFramePr>
        <p:xfrm>
          <a:off x="5416550" y="2057400"/>
          <a:ext cx="419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" name="Image" r:id="rId8" imgW="1244006" imgH="2946032" progId="Photoshop.Image.7">
                  <p:embed/>
                </p:oleObj>
              </mc:Choice>
              <mc:Fallback>
                <p:oleObj name="Image" r:id="rId8" imgW="1244006" imgH="2946032" progId="Photoshop.Image.7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6550" y="2057400"/>
                        <a:ext cx="419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AEAE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76200">
                            <a:solidFill>
                              <a:schemeClr val="bg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2045" name="Object 13"/>
          <p:cNvGraphicFramePr>
            <a:graphicFrameLocks noChangeAspect="1"/>
          </p:cNvGraphicFramePr>
          <p:nvPr/>
        </p:nvGraphicFramePr>
        <p:xfrm>
          <a:off x="6172200" y="2743200"/>
          <a:ext cx="676275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2" name="Image" r:id="rId10" imgW="1244006" imgH="2946032" progId="Photoshop.Image.7">
                  <p:embed/>
                </p:oleObj>
              </mc:Choice>
              <mc:Fallback>
                <p:oleObj name="Image" r:id="rId10" imgW="1244006" imgH="2946032" progId="Photoshop.Image.7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2743200"/>
                        <a:ext cx="676275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AEAE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76200">
                            <a:solidFill>
                              <a:schemeClr val="bg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2046" name="Object 14"/>
          <p:cNvGraphicFramePr>
            <a:graphicFrameLocks noChangeAspect="1"/>
          </p:cNvGraphicFramePr>
          <p:nvPr/>
        </p:nvGraphicFramePr>
        <p:xfrm>
          <a:off x="7162800" y="3276600"/>
          <a:ext cx="1127125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3" name="Image" r:id="rId11" imgW="1244006" imgH="2946032" progId="Photoshop.Image.7">
                  <p:embed/>
                </p:oleObj>
              </mc:Choice>
              <mc:Fallback>
                <p:oleObj name="Image" r:id="rId11" imgW="1244006" imgH="2946032" progId="Photoshop.Image.7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3276600"/>
                        <a:ext cx="1127125" cy="266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EAEAE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76200">
                            <a:solidFill>
                              <a:schemeClr val="bg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2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72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20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20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20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20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6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20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20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34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20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20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39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20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20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41" grpId="0" autoUpdateAnimBg="0"/>
      <p:bldP spid="172042" grpId="0" autoUpdateAnimBg="0"/>
      <p:bldP spid="172043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de-DE" altLang="en-US" dirty="0"/>
              <a:t>Atradius </a:t>
            </a:r>
            <a:r>
              <a:rPr lang="de-DE" altLang="en-US" dirty="0" err="1"/>
              <a:t>Türkiye</a:t>
            </a:r>
            <a:endParaRPr lang="de-DE" altLang="en-US" dirty="0"/>
          </a:p>
        </p:txBody>
      </p:sp>
      <p:sp>
        <p:nvSpPr>
          <p:cNvPr id="2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093CA6-06F2-43FF-8563-8A4006101BF1}" type="slidenum">
              <a:rPr lang="de-DE" altLang="en-US"/>
              <a:pPr/>
              <a:t>8</a:t>
            </a:fld>
            <a:endParaRPr lang="de-DE" altLang="en-US"/>
          </a:p>
        </p:txBody>
      </p:sp>
      <p:sp>
        <p:nvSpPr>
          <p:cNvPr id="174082" name="Text Box 2"/>
          <p:cNvSpPr txBox="1">
            <a:spLocks noChangeArrowheads="1"/>
          </p:cNvSpPr>
          <p:nvPr/>
        </p:nvSpPr>
        <p:spPr bwMode="auto">
          <a:xfrm>
            <a:off x="669925" y="112712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defTabSz="914400"/>
            <a:endParaRPr lang="en-GB" altLang="en-US">
              <a:latin typeface="Times New Roman" pitchFamily="18" charset="0"/>
            </a:endParaRPr>
          </a:p>
        </p:txBody>
      </p:sp>
      <p:sp>
        <p:nvSpPr>
          <p:cNvPr id="174083" name="Text Box 3"/>
          <p:cNvSpPr txBox="1">
            <a:spLocks noChangeArrowheads="1"/>
          </p:cNvSpPr>
          <p:nvPr/>
        </p:nvSpPr>
        <p:spPr bwMode="auto">
          <a:xfrm>
            <a:off x="352425" y="264536"/>
            <a:ext cx="40036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tr-TR" altLang="en-US" sz="1800" dirty="0">
                <a:solidFill>
                  <a:schemeClr val="accent2"/>
                </a:solidFill>
                <a:latin typeface="+mj-lt"/>
                <a:ea typeface="+mj-ea"/>
                <a:cs typeface="Arial" panose="020B0604020202020204" pitchFamily="34" charset="0"/>
              </a:rPr>
              <a:t>Kredi Sigortalarında Taraflar</a:t>
            </a:r>
            <a:endParaRPr lang="en-GB" altLang="en-US" sz="1800" dirty="0">
              <a:solidFill>
                <a:schemeClr val="accent2"/>
              </a:solidFill>
              <a:latin typeface="+mj-lt"/>
              <a:ea typeface="+mj-ea"/>
              <a:cs typeface="Arial" panose="020B0604020202020204" pitchFamily="34" charset="0"/>
            </a:endParaRPr>
          </a:p>
        </p:txBody>
      </p:sp>
      <p:grpSp>
        <p:nvGrpSpPr>
          <p:cNvPr id="174084" name="Group 4"/>
          <p:cNvGrpSpPr>
            <a:grpSpLocks/>
          </p:cNvGrpSpPr>
          <p:nvPr/>
        </p:nvGrpSpPr>
        <p:grpSpPr bwMode="auto">
          <a:xfrm>
            <a:off x="914168" y="1430338"/>
            <a:ext cx="7810732" cy="4210050"/>
            <a:chOff x="624" y="765"/>
            <a:chExt cx="5330" cy="2652"/>
          </a:xfrm>
        </p:grpSpPr>
        <p:grpSp>
          <p:nvGrpSpPr>
            <p:cNvPr id="174085" name="Group 5"/>
            <p:cNvGrpSpPr>
              <a:grpSpLocks/>
            </p:cNvGrpSpPr>
            <p:nvPr/>
          </p:nvGrpSpPr>
          <p:grpSpPr bwMode="auto">
            <a:xfrm>
              <a:off x="624" y="912"/>
              <a:ext cx="5330" cy="2467"/>
              <a:chOff x="576" y="1009"/>
              <a:chExt cx="4920" cy="2467"/>
            </a:xfrm>
          </p:grpSpPr>
          <p:sp>
            <p:nvSpPr>
              <p:cNvPr id="695302" name="Rectangle 6"/>
              <p:cNvSpPr>
                <a:spLocks noChangeArrowheads="1"/>
              </p:cNvSpPr>
              <p:nvPr/>
            </p:nvSpPr>
            <p:spPr bwMode="auto">
              <a:xfrm>
                <a:off x="576" y="1248"/>
                <a:ext cx="4920" cy="222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prstShdw prst="shdw17" dist="17961" dir="2700000">
                  <a:schemeClr val="accent1">
                    <a:gamma/>
                    <a:shade val="60000"/>
                    <a:invGamma/>
                  </a:schemeClr>
                </a:prstShdw>
              </a:effectLst>
            </p:spPr>
            <p:txBody>
              <a:bodyPr lIns="90488" tIns="44450" rIns="90488" bIns="44450"/>
              <a:lstStyle/>
              <a:p>
                <a:pPr defTabSz="288925">
                  <a:lnSpc>
                    <a:spcPct val="90000"/>
                  </a:lnSpc>
                  <a:spcBef>
                    <a:spcPct val="30000"/>
                  </a:spcBef>
                  <a:tabLst>
                    <a:tab pos="7818438" algn="l"/>
                  </a:tabLst>
                  <a:defRPr/>
                </a:pPr>
                <a:r>
                  <a:rPr lang="en-GB">
                    <a:solidFill>
                      <a:schemeClr val="tx1"/>
                    </a:solidFill>
                    <a:latin typeface="Arial" charset="0"/>
                    <a:ea typeface="+mn-ea"/>
                  </a:rPr>
                  <a:t> </a:t>
                </a:r>
              </a:p>
              <a:p>
                <a:pPr defTabSz="288925">
                  <a:tabLst>
                    <a:tab pos="7818438" algn="l"/>
                  </a:tabLst>
                  <a:defRPr/>
                </a:pPr>
                <a:r>
                  <a:rPr lang="en-GB">
                    <a:solidFill>
                      <a:schemeClr val="tx2"/>
                    </a:solidFill>
                    <a:latin typeface="Arial" charset="0"/>
                    <a:ea typeface="+mn-ea"/>
                  </a:rPr>
                  <a:t>                       </a:t>
                </a:r>
              </a:p>
            </p:txBody>
          </p:sp>
          <p:sp>
            <p:nvSpPr>
              <p:cNvPr id="174087" name="Rectangle 7"/>
              <p:cNvSpPr>
                <a:spLocks noChangeArrowheads="1"/>
              </p:cNvSpPr>
              <p:nvPr/>
            </p:nvSpPr>
            <p:spPr bwMode="auto">
              <a:xfrm>
                <a:off x="615" y="1009"/>
                <a:ext cx="4703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algn="ctr" defTabSz="914400"/>
                <a:endParaRPr lang="tr-TR" altLang="en-US">
                  <a:latin typeface="Times" pitchFamily="18" charset="0"/>
                </a:endParaRPr>
              </a:p>
            </p:txBody>
          </p:sp>
          <p:sp>
            <p:nvSpPr>
              <p:cNvPr id="174088" name="Rectangle 8"/>
              <p:cNvSpPr>
                <a:spLocks noChangeArrowheads="1"/>
              </p:cNvSpPr>
              <p:nvPr/>
            </p:nvSpPr>
            <p:spPr bwMode="auto">
              <a:xfrm>
                <a:off x="1250" y="2563"/>
                <a:ext cx="601" cy="1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algn="ctr" defTabSz="914400"/>
                <a:endParaRPr lang="tr-TR" altLang="en-US">
                  <a:latin typeface="Times" pitchFamily="18" charset="0"/>
                </a:endParaRPr>
              </a:p>
            </p:txBody>
          </p:sp>
        </p:grpSp>
        <p:sp>
          <p:nvSpPr>
            <p:cNvPr id="174089" name="Rectangle 9"/>
            <p:cNvSpPr>
              <a:spLocks noChangeArrowheads="1"/>
            </p:cNvSpPr>
            <p:nvPr/>
          </p:nvSpPr>
          <p:spPr bwMode="auto">
            <a:xfrm>
              <a:off x="2256" y="816"/>
              <a:ext cx="1765" cy="235"/>
            </a:xfrm>
            <a:prstGeom prst="rect">
              <a:avLst/>
            </a:prstGeom>
            <a:solidFill>
              <a:srgbClr val="66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/>
              <a:endParaRPr lang="en-GB" altLang="en-US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  <p:sp>
          <p:nvSpPr>
            <p:cNvPr id="174090" name="Rectangle 10"/>
            <p:cNvSpPr>
              <a:spLocks noChangeArrowheads="1"/>
            </p:cNvSpPr>
            <p:nvPr/>
          </p:nvSpPr>
          <p:spPr bwMode="auto">
            <a:xfrm>
              <a:off x="2236" y="765"/>
              <a:ext cx="1748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defTabSz="7620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GB" altLang="en-US" sz="400" dirty="0">
                  <a:latin typeface="+mn-lt"/>
                </a:rPr>
                <a:t/>
              </a:r>
              <a:br>
                <a:rPr lang="en-GB" altLang="en-US" sz="400" dirty="0">
                  <a:latin typeface="+mn-lt"/>
                </a:rPr>
              </a:br>
              <a:r>
                <a:rPr lang="en-GB" altLang="en-US" sz="400" dirty="0">
                  <a:latin typeface="+mn-lt"/>
                </a:rPr>
                <a:t>     </a:t>
              </a:r>
              <a:br>
                <a:rPr lang="en-GB" altLang="en-US" sz="400" dirty="0">
                  <a:latin typeface="+mn-lt"/>
                </a:rPr>
              </a:br>
              <a:r>
                <a:rPr lang="tr-TR" altLang="en-US" sz="1600" dirty="0">
                  <a:solidFill>
                    <a:schemeClr val="bg1"/>
                  </a:solidFill>
                  <a:latin typeface="+mn-lt"/>
                </a:rPr>
                <a:t>Sigortalı</a:t>
              </a:r>
              <a:endParaRPr lang="en-GB" altLang="en-US" sz="1600" dirty="0">
                <a:solidFill>
                  <a:schemeClr val="bg1"/>
                </a:solidFill>
                <a:latin typeface="+mn-lt"/>
              </a:endParaRPr>
            </a:p>
          </p:txBody>
        </p:sp>
        <p:grpSp>
          <p:nvGrpSpPr>
            <p:cNvPr id="174091" name="Group 11"/>
            <p:cNvGrpSpPr>
              <a:grpSpLocks/>
            </p:cNvGrpSpPr>
            <p:nvPr/>
          </p:nvGrpSpPr>
          <p:grpSpPr bwMode="auto">
            <a:xfrm>
              <a:off x="4492" y="3015"/>
              <a:ext cx="1412" cy="402"/>
              <a:chOff x="4360" y="3015"/>
              <a:chExt cx="1412" cy="402"/>
            </a:xfrm>
          </p:grpSpPr>
          <p:sp>
            <p:nvSpPr>
              <p:cNvPr id="174092" name="Rectangle 12"/>
              <p:cNvSpPr>
                <a:spLocks noChangeArrowheads="1"/>
              </p:cNvSpPr>
              <p:nvPr/>
            </p:nvSpPr>
            <p:spPr bwMode="auto">
              <a:xfrm>
                <a:off x="4360" y="3080"/>
                <a:ext cx="1412" cy="235"/>
              </a:xfrm>
              <a:prstGeom prst="rect">
                <a:avLst/>
              </a:prstGeom>
              <a:solidFill>
                <a:srgbClr val="666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algn="ctr" defTabSz="914400"/>
                <a:endParaRPr lang="tr-TR" altLang="en-US">
                  <a:latin typeface="Times" pitchFamily="18" charset="0"/>
                </a:endParaRPr>
              </a:p>
            </p:txBody>
          </p:sp>
          <p:sp>
            <p:nvSpPr>
              <p:cNvPr id="174093" name="Rectangle 13"/>
              <p:cNvSpPr>
                <a:spLocks noChangeArrowheads="1"/>
              </p:cNvSpPr>
              <p:nvPr/>
            </p:nvSpPr>
            <p:spPr bwMode="auto">
              <a:xfrm>
                <a:off x="4368" y="3015"/>
                <a:ext cx="1344" cy="4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0488" tIns="44450" rIns="90488" bIns="44450">
                <a:spAutoFit/>
              </a:bodyPr>
              <a:lstStyle>
                <a:lvl1pPr defTabSz="76200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defTabSz="76200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defTabSz="76200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defTabSz="76200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defTabSz="762000"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defTabSz="7620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lnSpc>
                    <a:spcPct val="90000"/>
                  </a:lnSpc>
                </a:pPr>
                <a:r>
                  <a:rPr lang="en-GB" altLang="en-US" sz="400" dirty="0"/>
                  <a:t/>
                </a:r>
                <a:br>
                  <a:rPr lang="en-GB" altLang="en-US" sz="400" dirty="0"/>
                </a:br>
                <a:r>
                  <a:rPr lang="en-GB" altLang="en-US" sz="400" dirty="0"/>
                  <a:t> 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tr-TR" altLang="en-US" sz="1600" dirty="0">
                    <a:solidFill>
                      <a:schemeClr val="bg1"/>
                    </a:solidFill>
                    <a:latin typeface="+mn-lt"/>
                  </a:rPr>
                  <a:t>Alıcı</a:t>
                </a:r>
              </a:p>
              <a:p>
                <a:pPr algn="ctr">
                  <a:lnSpc>
                    <a:spcPct val="90000"/>
                  </a:lnSpc>
                </a:pPr>
                <a:endParaRPr lang="en-GB" altLang="en-US" sz="1600" dirty="0"/>
              </a:p>
            </p:txBody>
          </p:sp>
        </p:grpSp>
        <p:sp>
          <p:nvSpPr>
            <p:cNvPr id="174094" name="AutoShape 14"/>
            <p:cNvSpPr>
              <a:spLocks noChangeArrowheads="1"/>
            </p:cNvSpPr>
            <p:nvPr/>
          </p:nvSpPr>
          <p:spPr bwMode="auto">
            <a:xfrm>
              <a:off x="1872" y="1248"/>
              <a:ext cx="2496" cy="1680"/>
            </a:xfrm>
            <a:prstGeom prst="triangle">
              <a:avLst>
                <a:gd name="adj" fmla="val 50000"/>
              </a:avLst>
            </a:prstGeom>
            <a:solidFill>
              <a:srgbClr val="FB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/>
              <a:endParaRPr lang="tr-TR" altLang="en-US">
                <a:latin typeface="Times" pitchFamily="18" charset="0"/>
              </a:endParaRPr>
            </a:p>
          </p:txBody>
        </p:sp>
        <p:sp>
          <p:nvSpPr>
            <p:cNvPr id="174095" name="Text Box 15"/>
            <p:cNvSpPr txBox="1">
              <a:spLocks noChangeArrowheads="1"/>
            </p:cNvSpPr>
            <p:nvPr/>
          </p:nvSpPr>
          <p:spPr bwMode="auto">
            <a:xfrm>
              <a:off x="920" y="1824"/>
              <a:ext cx="176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/>
              <a:r>
                <a:rPr lang="tr-TR" altLang="en-US" sz="1400" dirty="0">
                  <a:solidFill>
                    <a:schemeClr val="accent3"/>
                  </a:solidFill>
                  <a:latin typeface="+mn-lt"/>
                </a:rPr>
                <a:t>Sigorta poliçesi</a:t>
              </a:r>
              <a:endParaRPr lang="en-GB" altLang="en-US" sz="1400" dirty="0">
                <a:solidFill>
                  <a:schemeClr val="accent3"/>
                </a:solidFill>
                <a:latin typeface="+mn-lt"/>
              </a:endParaRPr>
            </a:p>
            <a:p>
              <a:pPr algn="ctr" defTabSz="914400"/>
              <a:r>
                <a:rPr lang="en-GB" altLang="en-US" sz="1400" dirty="0">
                  <a:solidFill>
                    <a:schemeClr val="accent3"/>
                  </a:solidFill>
                  <a:latin typeface="+mn-lt"/>
                </a:rPr>
                <a:t>-</a:t>
              </a:r>
              <a:r>
                <a:rPr lang="tr-TR" altLang="en-US" sz="1400" dirty="0">
                  <a:solidFill>
                    <a:schemeClr val="accent3"/>
                  </a:solidFill>
                  <a:latin typeface="+mn-lt"/>
                </a:rPr>
                <a:t>Kapsam</a:t>
              </a:r>
              <a:r>
                <a:rPr lang="en-GB" altLang="en-US" sz="1400" dirty="0">
                  <a:solidFill>
                    <a:schemeClr val="accent3"/>
                  </a:solidFill>
                  <a:latin typeface="+mn-lt"/>
                </a:rPr>
                <a:t>-</a:t>
              </a:r>
            </a:p>
          </p:txBody>
        </p:sp>
        <p:sp>
          <p:nvSpPr>
            <p:cNvPr id="174096" name="Text Box 16"/>
            <p:cNvSpPr txBox="1">
              <a:spLocks noChangeArrowheads="1"/>
            </p:cNvSpPr>
            <p:nvPr/>
          </p:nvSpPr>
          <p:spPr bwMode="auto">
            <a:xfrm>
              <a:off x="2160" y="3034"/>
              <a:ext cx="192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/>
              <a:r>
                <a:rPr lang="en-GB" altLang="en-US" sz="1400" dirty="0">
                  <a:solidFill>
                    <a:schemeClr val="accent3"/>
                  </a:solidFill>
                  <a:latin typeface="+mn-lt"/>
                </a:rPr>
                <a:t> </a:t>
              </a:r>
              <a:r>
                <a:rPr lang="tr-TR" altLang="en-US" sz="1400" dirty="0">
                  <a:solidFill>
                    <a:schemeClr val="accent3"/>
                  </a:solidFill>
                  <a:latin typeface="+mn-lt"/>
                </a:rPr>
                <a:t>Risk analizi ve Değerleme</a:t>
              </a:r>
              <a:endParaRPr lang="en-GB" altLang="en-US" sz="1800" dirty="0">
                <a:solidFill>
                  <a:schemeClr val="accent3"/>
                </a:solidFill>
                <a:latin typeface="+mn-lt"/>
              </a:endParaRPr>
            </a:p>
          </p:txBody>
        </p:sp>
        <p:sp>
          <p:nvSpPr>
            <p:cNvPr id="174097" name="Text Box 17"/>
            <p:cNvSpPr txBox="1">
              <a:spLocks noChangeArrowheads="1"/>
            </p:cNvSpPr>
            <p:nvPr/>
          </p:nvSpPr>
          <p:spPr bwMode="auto">
            <a:xfrm>
              <a:off x="3456" y="1822"/>
              <a:ext cx="187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algn="ctr" defTabSz="914400"/>
              <a:r>
                <a:rPr lang="tr-TR" altLang="en-US" sz="1400" dirty="0">
                  <a:solidFill>
                    <a:schemeClr val="accent3"/>
                  </a:solidFill>
                  <a:latin typeface="+mn-lt"/>
                </a:rPr>
                <a:t>Ürünler ve Hizmetler</a:t>
              </a:r>
              <a:endParaRPr lang="tr-TR" altLang="en-US" sz="1600" dirty="0">
                <a:solidFill>
                  <a:schemeClr val="accent3"/>
                </a:solidFill>
                <a:latin typeface="+mn-lt"/>
              </a:endParaRPr>
            </a:p>
            <a:p>
              <a:pPr algn="ctr" defTabSz="914400"/>
              <a:r>
                <a:rPr lang="tr-TR" altLang="en-US" sz="1400" dirty="0">
                  <a:solidFill>
                    <a:schemeClr val="accent3"/>
                  </a:solidFill>
                  <a:latin typeface="+mn-lt"/>
                </a:rPr>
                <a:t>Satış Şartları</a:t>
              </a:r>
              <a:endParaRPr lang="en-GB" altLang="en-US" sz="1400" dirty="0">
                <a:solidFill>
                  <a:schemeClr val="accent3"/>
                </a:solidFill>
                <a:latin typeface="+mn-lt"/>
              </a:endParaRPr>
            </a:p>
          </p:txBody>
        </p:sp>
        <p:sp>
          <p:nvSpPr>
            <p:cNvPr id="174099" name="Line 19"/>
            <p:cNvSpPr>
              <a:spLocks noChangeShapeType="1"/>
            </p:cNvSpPr>
            <p:nvPr/>
          </p:nvSpPr>
          <p:spPr bwMode="auto">
            <a:xfrm>
              <a:off x="3321" y="1527"/>
              <a:ext cx="864" cy="1152"/>
            </a:xfrm>
            <a:prstGeom prst="line">
              <a:avLst/>
            </a:prstGeom>
            <a:noFill/>
            <a:ln w="76200">
              <a:solidFill>
                <a:srgbClr val="666666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100" name="Line 20"/>
            <p:cNvSpPr>
              <a:spLocks noChangeShapeType="1"/>
            </p:cNvSpPr>
            <p:nvPr/>
          </p:nvSpPr>
          <p:spPr bwMode="auto">
            <a:xfrm>
              <a:off x="2208" y="2928"/>
              <a:ext cx="1824" cy="0"/>
            </a:xfrm>
            <a:prstGeom prst="line">
              <a:avLst/>
            </a:prstGeom>
            <a:noFill/>
            <a:ln w="76200">
              <a:solidFill>
                <a:srgbClr val="666666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101" name="Line 21"/>
            <p:cNvSpPr>
              <a:spLocks noChangeShapeType="1"/>
            </p:cNvSpPr>
            <p:nvPr/>
          </p:nvSpPr>
          <p:spPr bwMode="auto">
            <a:xfrm rot="-6825290">
              <a:off x="2109" y="1478"/>
              <a:ext cx="720" cy="1296"/>
            </a:xfrm>
            <a:prstGeom prst="line">
              <a:avLst/>
            </a:prstGeom>
            <a:noFill/>
            <a:ln w="76200">
              <a:solidFill>
                <a:srgbClr val="666666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4175" y="4943405"/>
            <a:ext cx="1440000" cy="3239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de-DE" altLang="en-US" dirty="0"/>
              <a:t>Atradius </a:t>
            </a:r>
            <a:r>
              <a:rPr lang="de-DE" altLang="en-US" dirty="0" err="1"/>
              <a:t>Türkiye</a:t>
            </a:r>
            <a:endParaRPr lang="de-DE" altLang="en-US" dirty="0"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0DAD8F-9140-4044-897C-0582D609FD5A}" type="slidenum">
              <a:rPr lang="de-DE" altLang="en-US"/>
              <a:pPr/>
              <a:t>9</a:t>
            </a:fld>
            <a:endParaRPr lang="de-DE" altLang="en-US"/>
          </a:p>
        </p:txBody>
      </p:sp>
      <p:sp>
        <p:nvSpPr>
          <p:cNvPr id="1761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-100013"/>
            <a:ext cx="7543800" cy="646331"/>
          </a:xfrm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tIns="45720" rIns="91440" bIns="45720" anchor="t">
            <a:spAutoFit/>
          </a:bodyPr>
          <a:lstStyle/>
          <a:p>
            <a:pPr eaLnBrk="0" hangingPunct="0"/>
            <a:r>
              <a:rPr lang="tr-TR" altLang="en-US" dirty="0">
                <a:solidFill>
                  <a:schemeClr val="bg2"/>
                </a:solidFill>
                <a:cs typeface="Arial" pitchFamily="34" charset="0"/>
              </a:rPr>
              <a:t/>
            </a:r>
            <a:br>
              <a:rPr lang="tr-TR" altLang="en-US" dirty="0">
                <a:solidFill>
                  <a:schemeClr val="bg2"/>
                </a:solidFill>
                <a:cs typeface="Arial" pitchFamily="34" charset="0"/>
              </a:rPr>
            </a:br>
            <a:r>
              <a:rPr lang="tr-TR" altLang="en-US" dirty="0"/>
              <a:t>Kredi Sigortaları</a:t>
            </a:r>
            <a:endParaRPr lang="en-US" altLang="en-US" dirty="0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052513"/>
            <a:ext cx="8001000" cy="3719512"/>
          </a:xfrm>
        </p:spPr>
        <p:txBody>
          <a:bodyPr tIns="45720" bIns="45720">
            <a:normAutofit fontScale="25000" lnSpcReduction="20000"/>
          </a:bodyPr>
          <a:lstStyle/>
          <a:p>
            <a:pPr marL="0" indent="0" defTabSz="914400">
              <a:spcBef>
                <a:spcPct val="0"/>
              </a:spcBef>
              <a:buFont typeface="Wingdings" pitchFamily="2" charset="2"/>
              <a:buChar char="§"/>
              <a:tabLst/>
            </a:pPr>
            <a:r>
              <a:rPr lang="tr-TR" altLang="en-US" sz="5600" b="1" dirty="0"/>
              <a:t>Açık hesap satışlarda</a:t>
            </a:r>
            <a:r>
              <a:rPr lang="tr-TR" altLang="en-US" sz="5600" dirty="0"/>
              <a:t> (lokal ya da ihracat) alıcı riskine karşı koruma sağlayan,</a:t>
            </a:r>
          </a:p>
          <a:p>
            <a:pPr marL="0" indent="0" defTabSz="914400">
              <a:spcBef>
                <a:spcPct val="0"/>
              </a:spcBef>
              <a:buFont typeface="Wingdings" pitchFamily="2" charset="2"/>
              <a:buChar char="§"/>
              <a:tabLst/>
            </a:pPr>
            <a:endParaRPr lang="tr-TR" altLang="en-US" sz="5600" dirty="0"/>
          </a:p>
          <a:p>
            <a:pPr marL="0" indent="0" defTabSz="914400">
              <a:spcBef>
                <a:spcPct val="0"/>
              </a:spcBef>
              <a:buFont typeface="Wingdings" pitchFamily="2" charset="2"/>
              <a:buChar char="§"/>
              <a:tabLst/>
            </a:pPr>
            <a:endParaRPr lang="tr-TR" altLang="en-US" sz="5600" dirty="0"/>
          </a:p>
          <a:p>
            <a:pPr marL="0" indent="0" defTabSz="914400">
              <a:spcBef>
                <a:spcPct val="0"/>
              </a:spcBef>
              <a:buFont typeface="Wingdings" pitchFamily="2" charset="2"/>
              <a:buChar char="§"/>
              <a:tabLst/>
            </a:pPr>
            <a:r>
              <a:rPr lang="tr-TR" altLang="en-US" sz="5600" dirty="0"/>
              <a:t>Katastrofik zararların (iflas gibi) önlenmesine yardımcı olan,</a:t>
            </a:r>
          </a:p>
          <a:p>
            <a:pPr marL="0" indent="0" defTabSz="914400">
              <a:spcBef>
                <a:spcPct val="0"/>
              </a:spcBef>
              <a:buFont typeface="Wingdings" pitchFamily="2" charset="2"/>
              <a:buChar char="§"/>
              <a:tabLst/>
            </a:pPr>
            <a:endParaRPr lang="tr-TR" altLang="en-US" sz="5600" dirty="0"/>
          </a:p>
          <a:p>
            <a:pPr marL="0" indent="0" defTabSz="914400">
              <a:spcBef>
                <a:spcPct val="0"/>
              </a:spcBef>
              <a:buFont typeface="Wingdings" pitchFamily="2" charset="2"/>
              <a:buChar char="§"/>
              <a:tabLst/>
            </a:pPr>
            <a:endParaRPr lang="tr-TR" altLang="en-US" sz="5600" dirty="0"/>
          </a:p>
          <a:p>
            <a:pPr marL="0" indent="0" defTabSz="914400">
              <a:spcBef>
                <a:spcPct val="0"/>
              </a:spcBef>
              <a:buFont typeface="Wingdings" pitchFamily="2" charset="2"/>
              <a:buChar char="§"/>
              <a:tabLst/>
            </a:pPr>
            <a:r>
              <a:rPr lang="tr-TR" altLang="en-US" sz="5600" dirty="0"/>
              <a:t>Yeni pazarlar ve yeni satış imkanı yaratan,</a:t>
            </a:r>
          </a:p>
          <a:p>
            <a:pPr marL="0" indent="0" defTabSz="914400">
              <a:spcBef>
                <a:spcPct val="0"/>
              </a:spcBef>
              <a:buFont typeface="Wingdings" pitchFamily="2" charset="2"/>
              <a:buChar char="§"/>
              <a:tabLst/>
            </a:pPr>
            <a:endParaRPr lang="tr-TR" altLang="en-US" sz="5600" dirty="0"/>
          </a:p>
          <a:p>
            <a:pPr marL="0" indent="0" defTabSz="914400">
              <a:spcBef>
                <a:spcPct val="0"/>
              </a:spcBef>
              <a:buFont typeface="Wingdings" pitchFamily="2" charset="2"/>
              <a:buChar char="§"/>
              <a:tabLst/>
            </a:pPr>
            <a:endParaRPr lang="tr-TR" altLang="en-US" sz="5600" dirty="0"/>
          </a:p>
          <a:p>
            <a:pPr marL="0" indent="0" defTabSz="914400">
              <a:spcBef>
                <a:spcPct val="0"/>
              </a:spcBef>
              <a:buFont typeface="Wingdings" pitchFamily="2" charset="2"/>
              <a:buChar char="§"/>
              <a:tabLst/>
            </a:pPr>
            <a:r>
              <a:rPr lang="tr-TR" altLang="en-US" sz="5600" dirty="0"/>
              <a:t>Aktif kalitesini koruyarak finansal kuruluşlar nezdinde güvence yaratan (credit enhancement) bir sigorta türüdür.</a:t>
            </a:r>
          </a:p>
          <a:p>
            <a:pPr marL="0" indent="0" defTabSz="914400">
              <a:spcBef>
                <a:spcPct val="0"/>
              </a:spcBef>
              <a:buFont typeface="Wingdings" pitchFamily="2" charset="2"/>
              <a:buChar char="§"/>
              <a:tabLst/>
            </a:pPr>
            <a:endParaRPr lang="tr-TR" altLang="en-US" sz="5600" dirty="0"/>
          </a:p>
          <a:p>
            <a:pPr marL="0" indent="0" defTabSz="914400">
              <a:spcBef>
                <a:spcPct val="0"/>
              </a:spcBef>
              <a:buFont typeface="Wingdings" pitchFamily="2" charset="2"/>
              <a:buChar char="§"/>
              <a:tabLst/>
            </a:pPr>
            <a:endParaRPr lang="tr-TR" altLang="en-US" sz="5600" dirty="0"/>
          </a:p>
          <a:p>
            <a:pPr marL="0" indent="0" defTabSz="914400">
              <a:spcBef>
                <a:spcPct val="0"/>
              </a:spcBef>
              <a:buFont typeface="Wingdings" pitchFamily="2" charset="2"/>
              <a:buChar char="§"/>
              <a:tabLst/>
            </a:pPr>
            <a:r>
              <a:rPr lang="tr-TR" altLang="en-US" sz="5600" dirty="0"/>
              <a:t>Firmanın tüm cirosu ve tüm alacak riskleri düşünülerek hazırlanmaktadır. (Whole turnover)</a:t>
            </a:r>
          </a:p>
          <a:p>
            <a:pPr marL="0" indent="0" defTabSz="914400">
              <a:spcBef>
                <a:spcPct val="0"/>
              </a:spcBef>
              <a:buFont typeface="Wingdings" pitchFamily="2" charset="2"/>
              <a:buNone/>
              <a:tabLst/>
            </a:pPr>
            <a:endParaRPr lang="tr-TR" altLang="en-US" sz="5600" dirty="0"/>
          </a:p>
          <a:p>
            <a:pPr marL="0" indent="0" defTabSz="914400">
              <a:spcBef>
                <a:spcPct val="0"/>
              </a:spcBef>
              <a:buFont typeface="Wingdings" pitchFamily="2" charset="2"/>
              <a:buChar char="§"/>
              <a:tabLst/>
            </a:pPr>
            <a:endParaRPr lang="tr-TR" altLang="en-US" sz="5600" dirty="0"/>
          </a:p>
          <a:p>
            <a:pPr marL="0" indent="0" defTabSz="914400">
              <a:spcBef>
                <a:spcPct val="0"/>
              </a:spcBef>
              <a:buFont typeface="Wingdings" pitchFamily="2" charset="2"/>
              <a:buChar char="§"/>
              <a:tabLst/>
            </a:pPr>
            <a:r>
              <a:rPr lang="tr-TR" altLang="en-US" sz="5600" dirty="0"/>
              <a:t>Poliçeler, 2009 tarihli Hazine Genel Şartlarına tabi olarak hazırlanmaktadır. </a:t>
            </a:r>
          </a:p>
          <a:p>
            <a:pPr marL="0" indent="0" defTabSz="914400">
              <a:spcBef>
                <a:spcPct val="0"/>
              </a:spcBef>
              <a:buFontTx/>
              <a:buNone/>
              <a:tabLst/>
            </a:pPr>
            <a:r>
              <a:rPr lang="tr-TR" altLang="en-US" sz="5600" dirty="0"/>
              <a:t>                                                    </a:t>
            </a:r>
          </a:p>
          <a:p>
            <a:pPr marL="0" indent="0" defTabSz="914400">
              <a:lnSpc>
                <a:spcPct val="90000"/>
              </a:lnSpc>
              <a:buFontTx/>
              <a:buNone/>
              <a:tabLst/>
            </a:pPr>
            <a:r>
              <a:rPr lang="tr-TR" altLang="en-US" sz="1500" dirty="0"/>
              <a:t>                                                    </a:t>
            </a:r>
          </a:p>
          <a:p>
            <a:pPr marL="0" indent="0" defTabSz="914400">
              <a:lnSpc>
                <a:spcPct val="90000"/>
              </a:lnSpc>
              <a:buFont typeface="Lucida Grande" pitchFamily="123" charset="0"/>
              <a:buNone/>
              <a:tabLst/>
            </a:pPr>
            <a:endParaRPr lang="tr-TR" altLang="en-US" sz="1500" dirty="0"/>
          </a:p>
          <a:p>
            <a:pPr marL="0" indent="0" defTabSz="914400">
              <a:lnSpc>
                <a:spcPct val="90000"/>
              </a:lnSpc>
              <a:buFont typeface="Lucida Grande" pitchFamily="123" charset="0"/>
              <a:buNone/>
              <a:tabLst/>
            </a:pPr>
            <a:endParaRPr lang="tr-TR" altLang="en-US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LOWCHARTBACKGROUND" val="Yes"/>
  <p:tag name="SYSTEMID" val="c1ae1fa5-05b4-4168-bb02-7fdf0554d5ee"/>
  <p:tag name="SYSTEMCULTURE" val="en-GB"/>
  <p:tag name="SYSTEMDATE" val="-8587845043949442371"/>
  <p:tag name="SYSTEMTEMPLATE" val="Atradius"/>
  <p:tag name="SYSTEMVERSION" val="1.0.0.0"/>
</p:tagLst>
</file>

<file path=ppt/theme/theme1.xml><?xml version="1.0" encoding="utf-8"?>
<a:theme xmlns:a="http://schemas.openxmlformats.org/drawingml/2006/main" name="Atradius">
  <a:themeElements>
    <a:clrScheme name="Atradius">
      <a:dk1>
        <a:srgbClr val="000000"/>
      </a:dk1>
      <a:lt1>
        <a:srgbClr val="FFFFFF"/>
      </a:lt1>
      <a:dk2>
        <a:srgbClr val="6F2356"/>
      </a:dk2>
      <a:lt2>
        <a:srgbClr val="194D63"/>
      </a:lt2>
      <a:accent1>
        <a:srgbClr val="FB3F3F"/>
      </a:accent1>
      <a:accent2>
        <a:srgbClr val="B0232A"/>
      </a:accent2>
      <a:accent3>
        <a:srgbClr val="666666"/>
      </a:accent3>
      <a:accent4>
        <a:srgbClr val="ABABAB"/>
      </a:accent4>
      <a:accent5>
        <a:srgbClr val="A5C976"/>
      </a:accent5>
      <a:accent6>
        <a:srgbClr val="E7A614"/>
      </a:accent6>
      <a:hlink>
        <a:srgbClr val="8FDAFF"/>
      </a:hlink>
      <a:folHlink>
        <a:srgbClr val="800080"/>
      </a:folHlink>
    </a:clrScheme>
    <a:fontScheme name="Atradius Corporate 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0" tIns="0" rIns="0" bIns="0" rtlCol="0" anchor="ctr"/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Atradius_External.potx" id="{AD43D021-CB59-4174-9872-8FCE09B35464}" vid="{1BE848DF-B6CD-4595-981E-1CD1A910D048}"/>
    </a:ext>
  </a:extLst>
</a:theme>
</file>

<file path=ppt/theme/theme2.xml><?xml version="1.0" encoding="utf-8"?>
<a:theme xmlns:a="http://schemas.openxmlformats.org/drawingml/2006/main" name="1_Atradius">
  <a:themeElements>
    <a:clrScheme name="Atradius">
      <a:dk1>
        <a:srgbClr val="000000"/>
      </a:dk1>
      <a:lt1>
        <a:srgbClr val="FFFFFF"/>
      </a:lt1>
      <a:dk2>
        <a:srgbClr val="6F2356"/>
      </a:dk2>
      <a:lt2>
        <a:srgbClr val="194D63"/>
      </a:lt2>
      <a:accent1>
        <a:srgbClr val="FB3F3F"/>
      </a:accent1>
      <a:accent2>
        <a:srgbClr val="B0232A"/>
      </a:accent2>
      <a:accent3>
        <a:srgbClr val="666666"/>
      </a:accent3>
      <a:accent4>
        <a:srgbClr val="ABABAB"/>
      </a:accent4>
      <a:accent5>
        <a:srgbClr val="A5C976"/>
      </a:accent5>
      <a:accent6>
        <a:srgbClr val="E7A614"/>
      </a:accent6>
      <a:hlink>
        <a:srgbClr val="8FDAFF"/>
      </a:hlink>
      <a:folHlink>
        <a:srgbClr val="800080"/>
      </a:folHlink>
    </a:clrScheme>
    <a:fontScheme name="Atradius Corporate 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Atradius_External.potx" id="{AD43D021-CB59-4174-9872-8FCE09B35464}" vid="{1BE848DF-B6CD-4595-981E-1CD1A910D04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1268</Words>
  <Application>Microsoft Office PowerPoint</Application>
  <PresentationFormat>On-screen Show (4:3)</PresentationFormat>
  <Paragraphs>333</Paragraphs>
  <Slides>18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Atradius</vt:lpstr>
      <vt:lpstr>1_Atradius</vt:lpstr>
      <vt:lpstr>Image</vt:lpstr>
      <vt:lpstr>Atradius Kredi Sigortaları Sunumu</vt:lpstr>
      <vt:lpstr> </vt:lpstr>
      <vt:lpstr>Atradius Grubu – Güçlü Ortaklık Yapısı </vt:lpstr>
      <vt:lpstr>Grupo Catalana Occidente – Önemli Bilgiler</vt:lpstr>
      <vt:lpstr>Kapsama alanımız tüm dünya</vt:lpstr>
      <vt:lpstr>Niçin Kredi Riskleri? </vt:lpstr>
      <vt:lpstr> Alacak Riskleri / Alacakların Tahsil Zorluğu... </vt:lpstr>
      <vt:lpstr>PowerPoint Presentation</vt:lpstr>
      <vt:lpstr> Kredi Sigortaları</vt:lpstr>
      <vt:lpstr> Kredi Sigortalarında  İçerik</vt:lpstr>
      <vt:lpstr>Kredi Sigortası Programının Faydaları</vt:lpstr>
      <vt:lpstr>Kredi Sigortaları ve verilen hizmetler </vt:lpstr>
      <vt:lpstr>Atradius  Modüler Poliçesi- Teminat </vt:lpstr>
      <vt:lpstr>Atradius’un Risk Değerlendirme Prosedürü</vt:lpstr>
      <vt:lpstr>Kredi Sigortalarında Kullanılan Terminoloji, Kotasyon Verme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2014-11-27T15:34:50Z</dcterms:created>
  <dcterms:modified xsi:type="dcterms:W3CDTF">2015-06-19T14:29:20Z</dcterms:modified>
</cp:coreProperties>
</file>